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Meeting pressure with more support</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breathing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Stress may appear before an exam, after a difficult message or in response to demands that have lasted too long. Noticing the response can help us choose support, but stress is not always something an individual can breathe away. This lesson offers several practices alongside the need for rest, practical help and changes to the conditions causing pressure.</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rfweducators.netlify.app/lessons/stress-management/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Befriending the flutter</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Pressure may be present today as a busy thought, a tight muscle, a fluttering feeling or nothing you can name.</a:t>
            </a:r>
          </a:p>
          <a:p>
            <a:pPr>
              <a:lnSpc>
                <a:spcPct val="112000"/>
              </a:lnSpc>
              <a:defRPr sz="1800" b="0">
                <a:solidFill>
                  <a:srgbClr val="5C4B51"/>
                </a:solidFill>
                <a:latin typeface="PT Sans"/>
              </a:defRPr>
            </a:pPr>
            <a:r>
              <a:t>2. If it feels comfortable, notice one sign without trying to make it disappear. You can also focus on an object or sound in the room.</a:t>
            </a:r>
          </a:p>
          <a:p>
            <a:pPr>
              <a:lnSpc>
                <a:spcPct val="112000"/>
              </a:lnSpc>
              <a:defRPr sz="1800" b="0">
                <a:solidFill>
                  <a:srgbClr val="5C4B51"/>
                </a:solidFill>
                <a:latin typeface="PT Sans"/>
              </a:defRPr>
            </a:pPr>
            <a:r>
              <a:t>3. Ask what the response may need from you, such as time, movement, information, support or a smaller next step.</a:t>
            </a:r>
          </a:p>
          <a:p>
            <a:pPr>
              <a:lnSpc>
                <a:spcPct val="112000"/>
              </a:lnSpc>
              <a:defRPr sz="1800" b="0">
                <a:solidFill>
                  <a:srgbClr val="5C4B51"/>
                </a:solidFill>
                <a:latin typeface="PT Sans"/>
              </a:defRPr>
            </a:pPr>
            <a:r>
              <a:t>4. Take an ordinary breath or simply return your attention to the room. Nothing has to change before we begin.</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rfweducators.netlify.app/lessons/stress-management/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signs may tell a person that pressure is building, and how might those signs vary?</a:t>
            </a:r>
          </a:p>
          <a:p>
            <a:pPr>
              <a:lnSpc>
                <a:spcPct val="122000"/>
              </a:lnSpc>
              <a:defRPr sz="2200" b="0">
                <a:solidFill>
                  <a:srgbClr val="171636"/>
                </a:solidFill>
                <a:latin typeface="PT Sans"/>
              </a:defRPr>
            </a:pPr>
            <a:r>
              <a:t>•   Why does "just relax" often fail to respond to what someone needs?</a:t>
            </a:r>
          </a:p>
          <a:p>
            <a:pPr>
              <a:lnSpc>
                <a:spcPct val="122000"/>
              </a:lnSpc>
              <a:defRPr sz="2200" b="0">
                <a:solidFill>
                  <a:srgbClr val="171636"/>
                </a:solidFill>
                <a:latin typeface="PT Sans"/>
              </a:defRPr>
            </a:pPr>
            <a:r>
              <a:t>•   Which sources of stress require a personal practice, another person's help or a change in conditions?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rfweducators.netlify.app/lessons/stress-management/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15 MIN</a:t>
            </a:r>
          </a:p>
          <a:p>
            <a:pPr>
              <a:defRPr sz="3000" b="1">
                <a:solidFill>
                  <a:srgbClr val="171636"/>
                </a:solidFill>
                <a:latin typeface="Quicksand"/>
              </a:defRPr>
            </a:pPr>
            <a:r>
              <a:t>Build a pressure toolkit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Explain that the class will sample several options, with ordinary breathing, watching or passing available at every stage.</a:t>
            </a:r>
          </a:p>
          <a:p>
            <a:pPr>
              <a:lnSpc>
                <a:spcPct val="116000"/>
              </a:lnSpc>
              <a:defRPr sz="1900" b="0">
                <a:solidFill>
                  <a:srgbClr val="5C4B51"/>
                </a:solidFill>
                <a:latin typeface="PT Sans"/>
              </a:defRPr>
            </a:pPr>
            <a:r>
              <a:t>2. Try finger tracing: move one finger slowly up and down the other hand, breathing comfortably or ignoring the breath entirely.</a:t>
            </a:r>
          </a:p>
          <a:p>
            <a:pPr>
              <a:lnSpc>
                <a:spcPct val="116000"/>
              </a:lnSpc>
              <a:defRPr sz="1900" b="0">
                <a:solidFill>
                  <a:srgbClr val="5C4B51"/>
                </a:solidFill>
                <a:latin typeface="PT Sans"/>
              </a:defRPr>
            </a:pPr>
            <a:r>
              <a:t>3. Try a counted breath with a gentle in-breath and a slightly longer out-breath. Remove holds and shorten every count as needed.</a:t>
            </a:r>
          </a:p>
          <a:p>
            <a:pPr>
              <a:lnSpc>
                <a:spcPct val="116000"/>
              </a:lnSpc>
              <a:defRPr sz="1900" b="0">
                <a:solidFill>
                  <a:srgbClr val="5C4B51"/>
                </a:solidFill>
                <a:latin typeface="PT Sans"/>
              </a:defRPr>
            </a:pPr>
            <a:r>
              <a:t>4. Try an external anchor by identifying a colour, sound and point of contact with a surface.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rfweducators.netlify.app/lessons/stress-management/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15 MIN</a:t>
            </a:r>
          </a:p>
          <a:p>
            <a:pPr>
              <a:defRPr sz="3000" b="1">
                <a:solidFill>
                  <a:srgbClr val="171636"/>
                </a:solidFill>
                <a:latin typeface="Quicksand"/>
              </a:defRPr>
            </a:pPr>
            <a:r>
              <a:t>Build a pressure toolkit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Add non-breath options, such as movement, water, clearer information, a quieter place, contacting a trusted person or reducing the next task.</a:t>
            </a:r>
          </a:p>
          <a:p>
            <a:pPr>
              <a:lnSpc>
                <a:spcPct val="116000"/>
              </a:lnSpc>
              <a:defRPr sz="1900" b="0">
                <a:solidFill>
                  <a:srgbClr val="5C4B51"/>
                </a:solidFill>
                <a:latin typeface="PT Sans"/>
              </a:defRPr>
            </a:pPr>
            <a:r>
              <a:t>6. Students privately mark what felt usable, unsuitable or worth adapting. Nothing is collected and no one needs to state a preference aloud.</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rfweducators.netlify.app/lessons/stress-management/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Picture an ordinary moment of pressure without naming it. Which practice, person or practical change may fit, and what could remind you that more than one kind of support is available?</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rfweducators.netlify.app/lessons/stress-management/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These practices will not fix every source of stress, and they do not need to. They offer a few ways to make room and reach for the next kind of support.</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rfweducators.netlify.app/lessons/stress-management/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According to the lesson, what is stress?</a:t>
            </a:r>
          </a:p>
          <a:p>
            <a:pPr>
              <a:lnSpc>
                <a:spcPct val="110000"/>
              </a:lnSpc>
              <a:defRPr sz="1500" b="0">
                <a:solidFill>
                  <a:srgbClr val="5C4B51"/>
                </a:solidFill>
                <a:latin typeface="PT Sans"/>
              </a:defRPr>
            </a:pPr>
            <a:r>
              <a:t>     a) A sign that something is seriously wrong with a person</a:t>
            </a:r>
          </a:p>
          <a:p>
            <a:pPr>
              <a:lnSpc>
                <a:spcPct val="110000"/>
              </a:lnSpc>
              <a:defRPr sz="1500" b="0">
                <a:solidFill>
                  <a:srgbClr val="5C4B51"/>
                </a:solidFill>
                <a:latin typeface="PT Sans"/>
              </a:defRPr>
            </a:pPr>
            <a:r>
              <a:t>     b) The body and mind responding to demand</a:t>
            </a:r>
          </a:p>
          <a:p>
            <a:pPr>
              <a:lnSpc>
                <a:spcPct val="110000"/>
              </a:lnSpc>
              <a:defRPr sz="1500" b="0">
                <a:solidFill>
                  <a:srgbClr val="5C4B51"/>
                </a:solidFill>
                <a:latin typeface="PT Sans"/>
              </a:defRPr>
            </a:pPr>
            <a:r>
              <a:t>     c) A permanent character flaw that cannot change</a:t>
            </a:r>
          </a:p>
          <a:p>
            <a:pPr>
              <a:lnSpc>
                <a:spcPct val="110000"/>
              </a:lnSpc>
              <a:defRPr sz="1500" b="0">
                <a:solidFill>
                  <a:srgbClr val="5C4B51"/>
                </a:solidFill>
                <a:latin typeface="PT Sans"/>
              </a:defRPr>
            </a:pPr>
            <a:r>
              <a:t>     d) A sign that a person is not trying hard enough to relax</a:t>
            </a:r>
          </a:p>
          <a:p>
            <a:pPr>
              <a:lnSpc>
                <a:spcPct val="110000"/>
              </a:lnSpc>
              <a:defRPr sz="1800" b="1">
                <a:solidFill>
                  <a:srgbClr val="171636"/>
                </a:solidFill>
                <a:latin typeface="Quicksand"/>
              </a:defRPr>
            </a:pPr>
            <a:r>
              <a:t>2. According to the lesson, what is a more useful question than "How do I make this feeling go away?"</a:t>
            </a:r>
          </a:p>
          <a:p>
            <a:pPr>
              <a:lnSpc>
                <a:spcPct val="110000"/>
              </a:lnSpc>
              <a:defRPr sz="1500" b="0">
                <a:solidFill>
                  <a:srgbClr val="5C4B51"/>
                </a:solidFill>
                <a:latin typeface="PT Sans"/>
              </a:defRPr>
            </a:pPr>
            <a:r>
              <a:t>     a) "Why can I not just relax?"</a:t>
            </a:r>
          </a:p>
          <a:p>
            <a:pPr>
              <a:lnSpc>
                <a:spcPct val="110000"/>
              </a:lnSpc>
              <a:defRPr sz="1500" b="0">
                <a:solidFill>
                  <a:srgbClr val="5C4B51"/>
                </a:solidFill>
                <a:latin typeface="PT Sans"/>
              </a:defRPr>
            </a:pPr>
            <a:r>
              <a:t>     b) "Who is to blame for this?"</a:t>
            </a:r>
          </a:p>
          <a:p>
            <a:pPr>
              <a:lnSpc>
                <a:spcPct val="110000"/>
              </a:lnSpc>
              <a:defRPr sz="1500" b="0">
                <a:solidFill>
                  <a:srgbClr val="5C4B51"/>
                </a:solidFill>
                <a:latin typeface="PT Sans"/>
              </a:defRPr>
            </a:pPr>
            <a:r>
              <a:t>     c) "How fast can I finish everything?"</a:t>
            </a:r>
          </a:p>
          <a:p>
            <a:pPr>
              <a:lnSpc>
                <a:spcPct val="110000"/>
              </a:lnSpc>
              <a:defRPr sz="1500" b="0">
                <a:solidFill>
                  <a:srgbClr val="5C4B51"/>
                </a:solidFill>
                <a:latin typeface="PT Sans"/>
              </a:defRPr>
            </a:pPr>
            <a:r>
              <a:t>     d) "What might help me meet this moment safely?"</a:t>
            </a:r>
          </a:p>
          <a:p>
            <a:pPr>
              <a:lnSpc>
                <a:spcPct val="110000"/>
              </a:lnSpc>
              <a:defRPr sz="1800" b="1">
                <a:solidFill>
                  <a:srgbClr val="171636"/>
                </a:solidFill>
                <a:latin typeface="Quicksand"/>
              </a:defRPr>
            </a:pPr>
            <a:r>
              <a:t>3. Which of these was offered as a non-breath option in Build a pressure toolkit?</a:t>
            </a:r>
          </a:p>
          <a:p>
            <a:pPr>
              <a:lnSpc>
                <a:spcPct val="110000"/>
              </a:lnSpc>
              <a:defRPr sz="1500" b="0">
                <a:solidFill>
                  <a:srgbClr val="5C4B51"/>
                </a:solidFill>
                <a:latin typeface="PT Sans"/>
              </a:defRPr>
            </a:pPr>
            <a:r>
              <a:t>     a) Holding the breath for as long as possible</a:t>
            </a:r>
          </a:p>
          <a:p>
            <a:pPr>
              <a:lnSpc>
                <a:spcPct val="110000"/>
              </a:lnSpc>
              <a:defRPr sz="1500" b="0">
                <a:solidFill>
                  <a:srgbClr val="5C4B51"/>
                </a:solidFill>
                <a:latin typeface="PT Sans"/>
              </a:defRPr>
            </a:pPr>
            <a:r>
              <a:t>     b) Ignoring the pressure until it passes</a:t>
            </a:r>
          </a:p>
          <a:p>
            <a:pPr>
              <a:lnSpc>
                <a:spcPct val="110000"/>
              </a:lnSpc>
              <a:defRPr sz="1500" b="0">
                <a:solidFill>
                  <a:srgbClr val="5C4B51"/>
                </a:solidFill>
                <a:latin typeface="PT Sans"/>
              </a:defRPr>
            </a:pPr>
            <a:r>
              <a:t>     c) Movement, water or contacting a trusted person</a:t>
            </a:r>
          </a:p>
          <a:p>
            <a:pPr>
              <a:lnSpc>
                <a:spcPct val="110000"/>
              </a:lnSpc>
              <a:defRPr sz="1500" b="0">
                <a:solidFill>
                  <a:srgbClr val="5C4B51"/>
                </a:solidFill>
                <a:latin typeface="PT Sans"/>
              </a:defRPr>
            </a:pPr>
            <a:r>
              <a:t>     d) Working faster to finish everything</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rfweducators.netlify.app/lessons/stress-management/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