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What else is also true?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reframing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When something goes wrong, the first story about it can feel like the only truth. Reframing keeps the facts and the difficult feeling. It asks whether another part of the situation is also true, and whether that wider view makes another response possible.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Stress, reintroduced</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Notice whether pressure is present in your body today, perhaps as a faster heartbeat, a busy stomach or no clear sensation at all.</a:t>
            </a:r>
          </a:p>
          <a:p>
            <a:pPr>
              <a:lnSpc>
                <a:spcPct val="112000"/>
              </a:lnSpc>
              <a:defRPr sz="1800" b="0">
                <a:solidFill>
                  <a:srgbClr val="5C4B51"/>
                </a:solidFill>
                <a:latin typeface="PT Sans"/>
              </a:defRPr>
            </a:pPr>
            <a:r>
              <a:t>2. One possible way to read these sensations is that the body is preparing to meet a demand. That interpretation may be useful, and it may not fit every situation.</a:t>
            </a:r>
          </a:p>
          <a:p>
            <a:pPr>
              <a:lnSpc>
                <a:spcPct val="112000"/>
              </a:lnSpc>
              <a:defRPr sz="1800" b="0">
                <a:solidFill>
                  <a:srgbClr val="5C4B51"/>
                </a:solidFill>
                <a:latin typeface="PT Sans"/>
              </a:defRPr>
            </a:pPr>
            <a:r>
              <a:t>3. If you would like to, take an ordinary breath and try the sentence, "My body is responding, and I can decide what support I need."</a:t>
            </a:r>
          </a:p>
          <a:p>
            <a:pPr>
              <a:lnSpc>
                <a:spcPct val="112000"/>
              </a:lnSpc>
              <a:defRPr sz="1800" b="0">
                <a:solidFill>
                  <a:srgbClr val="5C4B51"/>
                </a:solidFill>
                <a:latin typeface="PT Sans"/>
              </a:defRPr>
            </a:pPr>
            <a:r>
              <a:t>4. The sensation does not need to disappear, and you can return your attention to the room whenever you choose.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How can the same event support more than one honest story?</a:t>
            </a:r>
          </a:p>
          <a:p>
            <a:pPr>
              <a:lnSpc>
                <a:spcPct val="122000"/>
              </a:lnSpc>
              <a:defRPr sz="2200" b="0">
                <a:solidFill>
                  <a:srgbClr val="171636"/>
                </a:solidFill>
                <a:latin typeface="PT Sans"/>
              </a:defRPr>
            </a:pPr>
            <a:r>
              <a:t>•   Why might the first frame be especially narrow during pressure?</a:t>
            </a:r>
          </a:p>
          <a:p>
            <a:pPr>
              <a:lnSpc>
                <a:spcPct val="122000"/>
              </a:lnSpc>
              <a:defRPr sz="2200" b="0">
                <a:solidFill>
                  <a:srgbClr val="171636"/>
                </a:solidFill>
                <a:latin typeface="PT Sans"/>
              </a:defRPr>
            </a:pPr>
            <a:r>
              <a:t>•   How can we recognise when a reframe has become denial or forced positivity?</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The frame swap</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Model a low mark by separating the fact from a first frame such as "I am incapable" and another truth such as "This gives me information about where I need help."</a:t>
            </a:r>
          </a:p>
          <a:p>
            <a:pPr>
              <a:lnSpc>
                <a:spcPct val="116000"/>
              </a:lnSpc>
              <a:defRPr sz="1900" b="0">
                <a:solidFill>
                  <a:srgbClr val="5C4B51"/>
                </a:solidFill>
                <a:latin typeface="PT Sans"/>
              </a:defRPr>
            </a:pPr>
            <a:r>
              <a:t>2. Give each group one fictional, low-disclosure situation, such as a missed bus, changed plan, disappointing result or place on the bench.</a:t>
            </a:r>
          </a:p>
          <a:p>
            <a:pPr>
              <a:lnSpc>
                <a:spcPct val="116000"/>
              </a:lnSpc>
              <a:defRPr sz="1900" b="0">
                <a:solidFill>
                  <a:srgbClr val="5C4B51"/>
                </a:solidFill>
                <a:latin typeface="PT Sans"/>
              </a:defRPr>
            </a:pPr>
            <a:r>
              <a:t>3. Write the first narrow frame, then find two or three other frames that remain supported by the situation.</a:t>
            </a:r>
          </a:p>
          <a:p>
            <a:pPr>
              <a:lnSpc>
                <a:spcPct val="116000"/>
              </a:lnSpc>
              <a:defRPr sz="1900" b="0">
                <a:solidFill>
                  <a:srgbClr val="5C4B51"/>
                </a:solidFill>
                <a:latin typeface="PT Sans"/>
              </a:defRPr>
            </a:pPr>
            <a:r>
              <a:t>4. Reject any wording that minimises the loss, blames the person or requires gratitude.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The frame swap</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Choose the frame that opens a realistic next step, including asking for help, resting, appealing a decision or doing nothing yet.</a:t>
            </a:r>
          </a:p>
          <a:p>
            <a:pPr>
              <a:lnSpc>
                <a:spcPct val="116000"/>
              </a:lnSpc>
              <a:defRPr sz="1900" b="0">
                <a:solidFill>
                  <a:srgbClr val="5C4B51"/>
                </a:solidFill>
                <a:latin typeface="PT Sans"/>
              </a:defRPr>
            </a:pPr>
            <a:r>
              <a:t>6. Share the scenario, the wider frame and the possible next step, while leaving room for other interpretations.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Bring to mind a small, low-stakes hassle without writing what it was. What else is also true, and does that additional truth change anything you may choose next?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You do not need to argue with the first story or replace it with a brighter one. You can ask what else is true and let a fuller picture shape the next choice.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does a frame do?</a:t>
            </a:r>
          </a:p>
          <a:p>
            <a:pPr>
              <a:lnSpc>
                <a:spcPct val="110000"/>
              </a:lnSpc>
              <a:defRPr sz="1500" b="0">
                <a:solidFill>
                  <a:srgbClr val="5C4B51"/>
                </a:solidFill>
                <a:latin typeface="PT Sans"/>
              </a:defRPr>
            </a:pPr>
            <a:r>
              <a:t>     a) It directs attention towards some parts of a situation and away from others</a:t>
            </a:r>
          </a:p>
          <a:p>
            <a:pPr>
              <a:lnSpc>
                <a:spcPct val="110000"/>
              </a:lnSpc>
              <a:defRPr sz="1500" b="0">
                <a:solidFill>
                  <a:srgbClr val="5C4B51"/>
                </a:solidFill>
                <a:latin typeface="PT Sans"/>
              </a:defRPr>
            </a:pPr>
            <a:r>
              <a:t>     b) It turns a fact into something that cannot be questioned</a:t>
            </a:r>
          </a:p>
          <a:p>
            <a:pPr>
              <a:lnSpc>
                <a:spcPct val="110000"/>
              </a:lnSpc>
              <a:defRPr sz="1500" b="0">
                <a:solidFill>
                  <a:srgbClr val="5C4B51"/>
                </a:solidFill>
                <a:latin typeface="PT Sans"/>
              </a:defRPr>
            </a:pPr>
            <a:r>
              <a:t>     c) It decides who is right and who is wrong</a:t>
            </a:r>
          </a:p>
          <a:p>
            <a:pPr>
              <a:lnSpc>
                <a:spcPct val="110000"/>
              </a:lnSpc>
              <a:defRPr sz="1500" b="0">
                <a:solidFill>
                  <a:srgbClr val="5C4B51"/>
                </a:solidFill>
                <a:latin typeface="PT Sans"/>
              </a:defRPr>
            </a:pPr>
            <a:r>
              <a:t>     d) It helps you memorise facts before a test</a:t>
            </a:r>
          </a:p>
          <a:p>
            <a:pPr>
              <a:lnSpc>
                <a:spcPct val="110000"/>
              </a:lnSpc>
              <a:defRPr sz="1800" b="1">
                <a:solidFill>
                  <a:srgbClr val="171636"/>
                </a:solidFill>
                <a:latin typeface="Quicksand"/>
              </a:defRPr>
            </a:pPr>
            <a:r>
              <a:t>2. According to the lesson, which is an honest reframe of a low mark?</a:t>
            </a:r>
          </a:p>
          <a:p>
            <a:pPr>
              <a:lnSpc>
                <a:spcPct val="110000"/>
              </a:lnSpc>
              <a:defRPr sz="1500" b="0">
                <a:solidFill>
                  <a:srgbClr val="5C4B51"/>
                </a:solidFill>
                <a:latin typeface="PT Sans"/>
              </a:defRPr>
            </a:pPr>
            <a:r>
              <a:t>     a) "The result does not matter at all."</a:t>
            </a:r>
          </a:p>
          <a:p>
            <a:pPr>
              <a:lnSpc>
                <a:spcPct val="110000"/>
              </a:lnSpc>
              <a:defRPr sz="1500" b="0">
                <a:solidFill>
                  <a:srgbClr val="5C4B51"/>
                </a:solidFill>
                <a:latin typeface="PT Sans"/>
              </a:defRPr>
            </a:pPr>
            <a:r>
              <a:t>     b) "This gives me information about where I need help."</a:t>
            </a:r>
          </a:p>
          <a:p>
            <a:pPr>
              <a:lnSpc>
                <a:spcPct val="110000"/>
              </a:lnSpc>
              <a:defRPr sz="1500" b="0">
                <a:solidFill>
                  <a:srgbClr val="5C4B51"/>
                </a:solidFill>
                <a:latin typeface="PT Sans"/>
              </a:defRPr>
            </a:pPr>
            <a:r>
              <a:t>     c) "I am incapable."</a:t>
            </a:r>
          </a:p>
          <a:p>
            <a:pPr>
              <a:lnSpc>
                <a:spcPct val="110000"/>
              </a:lnSpc>
              <a:defRPr sz="1500" b="0">
                <a:solidFill>
                  <a:srgbClr val="5C4B51"/>
                </a:solidFill>
                <a:latin typeface="PT Sans"/>
              </a:defRPr>
            </a:pPr>
            <a:r>
              <a:t>     d) "I should be grateful this happened."</a:t>
            </a:r>
          </a:p>
          <a:p>
            <a:pPr>
              <a:lnSpc>
                <a:spcPct val="110000"/>
              </a:lnSpc>
              <a:defRPr sz="1800" b="1">
                <a:solidFill>
                  <a:srgbClr val="171636"/>
                </a:solidFill>
                <a:latin typeface="Quicksand"/>
              </a:defRPr>
            </a:pPr>
            <a:r>
              <a:t>3. What does reframing actually involve, according to the lesson?</a:t>
            </a:r>
          </a:p>
          <a:p>
            <a:pPr>
              <a:lnSpc>
                <a:spcPct val="110000"/>
              </a:lnSpc>
              <a:defRPr sz="1500" b="0">
                <a:solidFill>
                  <a:srgbClr val="5C4B51"/>
                </a:solidFill>
                <a:latin typeface="PT Sans"/>
              </a:defRPr>
            </a:pPr>
            <a:r>
              <a:t>     a) Deciding the hard feeling was never really there</a:t>
            </a:r>
          </a:p>
          <a:p>
            <a:pPr>
              <a:lnSpc>
                <a:spcPct val="110000"/>
              </a:lnSpc>
              <a:defRPr sz="1500" b="0">
                <a:solidFill>
                  <a:srgbClr val="5C4B51"/>
                </a:solidFill>
                <a:latin typeface="PT Sans"/>
              </a:defRPr>
            </a:pPr>
            <a:r>
              <a:t>     b) Replacing the facts of a situation with more pleasant ones</a:t>
            </a:r>
          </a:p>
          <a:p>
            <a:pPr>
              <a:lnSpc>
                <a:spcPct val="110000"/>
              </a:lnSpc>
              <a:defRPr sz="1500" b="0">
                <a:solidFill>
                  <a:srgbClr val="5C4B51"/>
                </a:solidFill>
                <a:latin typeface="PT Sans"/>
              </a:defRPr>
            </a:pPr>
            <a:r>
              <a:t>     c) Asking what else is also true and finding a frame that opens up a next step</a:t>
            </a:r>
          </a:p>
          <a:p>
            <a:pPr>
              <a:lnSpc>
                <a:spcPct val="110000"/>
              </a:lnSpc>
              <a:defRPr sz="1500" b="0">
                <a:solidFill>
                  <a:srgbClr val="5C4B51"/>
                </a:solidFill>
                <a:latin typeface="PT Sans"/>
              </a:defRPr>
            </a:pPr>
            <a:r>
              <a:t>     d) Waiting until a situation resolves itself before responding</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rfweducators.netlify.app/lessons/reframing/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