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D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1463040" y="-2011680"/>
            <a:ext cx="4754880" cy="4754880"/>
          </a:xfrm>
          <a:prstGeom prst="ellipse">
            <a:avLst/>
          </a:prstGeom>
          <a:solidFill>
            <a:srgbClr val="FD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997135" y="4846320"/>
            <a:ext cx="3840480" cy="3840480"/>
          </a:xfrm>
          <a:prstGeom prst="ellipse">
            <a:avLst/>
          </a:prstGeom>
          <a:solidFill>
            <a:srgbClr val="FD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rfw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658368"/>
            <a:ext cx="1737360" cy="119002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41248" y="2286000"/>
            <a:ext cx="6126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36D62"/>
                </a:solidFill>
                <a:latin typeface="Quicksand"/>
              </a:defRPr>
            </a:pPr>
            <a:r>
              <a:t>WHOLEBEING FOR EDUCATORS · LESSON</a:t>
            </a:r>
          </a:p>
        </p:txBody>
      </p:sp>
      <p:sp>
        <p:nvSpPr>
          <p:cNvPr id="7" name="Rectangle 6"/>
          <p:cNvSpPr/>
          <p:nvPr/>
        </p:nvSpPr>
        <p:spPr>
          <a:xfrm>
            <a:off x="896112" y="2743200"/>
            <a:ext cx="1371600" cy="50292"/>
          </a:xfrm>
          <a:prstGeom prst="rect">
            <a:avLst/>
          </a:prstGeom>
          <a:solidFill>
            <a:srgbClr val="F36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2926080"/>
            <a:ext cx="6126480" cy="1737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02000"/>
              </a:lnSpc>
              <a:defRPr sz="4000" b="1">
                <a:solidFill>
                  <a:srgbClr val="171636"/>
                </a:solidFill>
                <a:latin typeface="Quicksand"/>
              </a:defRPr>
            </a:pPr>
            <a:r>
              <a:t>Looking back with care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8" y="4709160"/>
            <a:ext cx="6126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defRPr sz="1900" b="0">
                <a:solidFill>
                  <a:srgbClr val="5C4B51"/>
                </a:solidFill>
                <a:latin typeface="PT Sans"/>
              </a:defRPr>
            </a:pPr>
            <a:r>
              <a:t>The skill of reflection · one class period · ages 13 to 18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1248" y="5559552"/>
            <a:ext cx="6126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defRPr sz="1300" b="0">
                <a:solidFill>
                  <a:srgbClr val="5C4B51"/>
                </a:solidFill>
                <a:latin typeface="PT Sans"/>
              </a:defRPr>
            </a:pPr>
            <a:r>
              <a:t>Project or adapt these slides freely — the full plan is in the DOCX.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06056" y="1271016"/>
            <a:ext cx="4407408" cy="4407408"/>
          </a:xfrm>
          <a:prstGeom prst="roundRect">
            <a:avLst>
              <a:gd name="adj" fmla="val 12000"/>
            </a:avLst>
          </a:prstGeom>
          <a:solidFill>
            <a:srgbClr val="FFBE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web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2360" y="1417320"/>
            <a:ext cx="4114800" cy="4114800"/>
          </a:xfrm>
          <a:prstGeom prst="rect">
            <a:avLst/>
          </a:prstGeom>
          <a:ln w="50800">
            <a:solidFill>
              <a:srgbClr val="FFFFFF"/>
            </a:solidFill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822960" y="6419088"/>
            <a:ext cx="1054577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F36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66928"/>
            <a:ext cx="10545775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36D62"/>
                </a:solidFill>
                <a:latin typeface="Quicksand"/>
              </a:defRPr>
            </a:pPr>
            <a:r>
              <a:t>THE BIG IDEA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2148840"/>
            <a:ext cx="10543032" cy="3611880"/>
          </a:xfrm>
          <a:prstGeom prst="roundRect">
            <a:avLst/>
          </a:prstGeom>
          <a:solidFill>
            <a:srgbClr val="FD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80160" y="2560320"/>
            <a:ext cx="960120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  <a:defRPr sz="2200" b="0">
                <a:solidFill>
                  <a:srgbClr val="5C4B51"/>
                </a:solidFill>
                <a:latin typeface="PT Sans"/>
              </a:defRPr>
            </a:pPr>
            <a:r>
              <a:t>Days can pass quickly, leaving little time to notice what changed, helped or needs attention. Reflection creates a deliberate look back. It is different from rumination, because we do not replay every detail. We look for understanding, a choice or a question that can travel with us.</a:t>
            </a:r>
          </a:p>
        </p:txBody>
      </p:sp>
      <p:pic>
        <p:nvPicPr>
          <p:cNvPr id="7" name="Picture 6" descr="rfw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419088"/>
            <a:ext cx="868680" cy="59501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54480" y="6446520"/>
            <a:ext cx="10149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   ·   rfweducators.netlify.app/lessons/reflection/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F36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66928"/>
            <a:ext cx="10545775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36D62"/>
                </a:solidFill>
                <a:latin typeface="Quicksand"/>
              </a:defRPr>
            </a:pPr>
            <a:r>
              <a:t>OPENER</a:t>
            </a:r>
          </a:p>
          <a:p>
            <a:pPr>
              <a:defRPr sz="3000" b="1">
                <a:solidFill>
                  <a:srgbClr val="171636"/>
                </a:solidFill>
                <a:latin typeface="Quicksand"/>
              </a:defRPr>
            </a:pPr>
            <a:r>
              <a:t>The term, looking back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76656" y="2048255"/>
            <a:ext cx="3950208" cy="3950208"/>
          </a:xfrm>
          <a:prstGeom prst="roundRect">
            <a:avLst>
              <a:gd name="adj" fmla="val 12000"/>
            </a:avLst>
          </a:prstGeom>
          <a:solidFill>
            <a:srgbClr val="8CBE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we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2194560"/>
            <a:ext cx="3657600" cy="3657600"/>
          </a:xfrm>
          <a:prstGeom prst="rect">
            <a:avLst/>
          </a:prstGeom>
          <a:ln w="50800">
            <a:solidFill>
              <a:srgbClr val="FFFFFF"/>
            </a:solidFill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4892040" y="2194560"/>
            <a:ext cx="6537960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2000"/>
              </a:lnSpc>
              <a:defRPr sz="1800" b="0">
                <a:solidFill>
                  <a:srgbClr val="5C4B51"/>
                </a:solidFill>
                <a:latin typeface="PT Sans"/>
              </a:defRPr>
            </a:pPr>
            <a:r>
              <a:t>1. Take a moment to look back across the term from where you are now.</a:t>
            </a:r>
          </a:p>
          <a:p>
            <a:pPr>
              <a:lnSpc>
                <a:spcPct val="112000"/>
              </a:lnSpc>
              <a:defRPr sz="1800" b="0">
                <a:solidFill>
                  <a:srgbClr val="5C4B51"/>
                </a:solidFill>
                <a:latin typeface="PT Sans"/>
              </a:defRPr>
            </a:pPr>
            <a:r>
              <a:t>2. Finish three sentences silently: something I moved through, something that surprised me, and something I am ready to leave here.</a:t>
            </a:r>
          </a:p>
          <a:p>
            <a:pPr>
              <a:lnSpc>
                <a:spcPct val="112000"/>
              </a:lnSpc>
              <a:defRPr sz="1800" b="0">
                <a:solidFill>
                  <a:srgbClr val="5C4B51"/>
                </a:solidFill>
                <a:latin typeface="PT Sans"/>
              </a:defRPr>
            </a:pPr>
            <a:r>
              <a:t>3. Comfortable and difficult experiences both belong, and you do not need to turn either into a lesson.</a:t>
            </a:r>
          </a:p>
          <a:p>
            <a:pPr>
              <a:lnSpc>
                <a:spcPct val="112000"/>
              </a:lnSpc>
              <a:defRPr sz="1800" b="0">
                <a:solidFill>
                  <a:srgbClr val="5C4B51"/>
                </a:solidFill>
                <a:latin typeface="PT Sans"/>
              </a:defRPr>
            </a:pPr>
            <a:r>
              <a:t>4. If you would like to, offer one word from your reflection. Passing is always available.</a:t>
            </a:r>
          </a:p>
        </p:txBody>
      </p:sp>
      <p:pic>
        <p:nvPicPr>
          <p:cNvPr id="8" name="Picture 7" descr="rfw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6419088"/>
            <a:ext cx="868680" cy="59501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554480" y="6446520"/>
            <a:ext cx="10149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   ·   rfweducators.netlify.app/lessons/reflection/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F36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66928"/>
            <a:ext cx="10545775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36D62"/>
                </a:solidFill>
                <a:latin typeface="Quicksand"/>
              </a:defRPr>
            </a:pPr>
            <a:r>
              <a:t>TALK ABOUT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194560"/>
            <a:ext cx="105156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2000"/>
              </a:lnSpc>
              <a:defRPr sz="2200" b="0">
                <a:solidFill>
                  <a:srgbClr val="171636"/>
                </a:solidFill>
                <a:latin typeface="PT Sans"/>
              </a:defRPr>
            </a:pPr>
            <a:r>
              <a:t>•   How does reflection differ from replaying a moment on a loop?</a:t>
            </a:r>
          </a:p>
          <a:p>
            <a:pPr>
              <a:lnSpc>
                <a:spcPct val="122000"/>
              </a:lnSpc>
              <a:defRPr sz="2200" b="0">
                <a:solidFill>
                  <a:srgbClr val="171636"/>
                </a:solidFill>
                <a:latin typeface="PT Sans"/>
              </a:defRPr>
            </a:pPr>
            <a:r>
              <a:t>•   When can distance make looking back easier or harder?</a:t>
            </a:r>
          </a:p>
          <a:p>
            <a:pPr>
              <a:lnSpc>
                <a:spcPct val="122000"/>
              </a:lnSpc>
              <a:defRPr sz="2200" b="0">
                <a:solidFill>
                  <a:srgbClr val="171636"/>
                </a:solidFill>
                <a:latin typeface="PT Sans"/>
              </a:defRPr>
            </a:pPr>
            <a:r>
              <a:t>•   What makes a reflective question curious rather than blaming?</a:t>
            </a:r>
          </a:p>
        </p:txBody>
      </p:sp>
      <p:pic>
        <p:nvPicPr>
          <p:cNvPr id="6" name="Picture 5" descr="rfw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419088"/>
            <a:ext cx="868680" cy="5950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54480" y="6446520"/>
            <a:ext cx="10149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   ·   rfweducators.netlify.app/lessons/reflection/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F36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66928"/>
            <a:ext cx="10545775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36D62"/>
                </a:solidFill>
                <a:latin typeface="Quicksand"/>
              </a:defRPr>
            </a:pPr>
            <a:r>
              <a:t>ACTIVITY · 17 MIN</a:t>
            </a:r>
          </a:p>
          <a:p>
            <a:pPr>
              <a:defRPr sz="3000" b="1">
                <a:solidFill>
                  <a:srgbClr val="171636"/>
                </a:solidFill>
                <a:latin typeface="Quicksand"/>
              </a:defRPr>
            </a:pPr>
            <a:r>
              <a:t>Moment, question, takeaway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194560"/>
            <a:ext cx="105156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6000"/>
              </a:lnSpc>
              <a:defRPr sz="1900" b="0">
                <a:solidFill>
                  <a:srgbClr val="5C4B51"/>
                </a:solidFill>
                <a:latin typeface="PT Sans"/>
              </a:defRPr>
            </a:pPr>
            <a:r>
              <a:t>1. Fold a page into three boxes labelled Moment, Question and Takeaway.</a:t>
            </a:r>
          </a:p>
          <a:p>
            <a:pPr>
              <a:lnSpc>
                <a:spcPct val="116000"/>
              </a:lnSpc>
              <a:defRPr sz="1900" b="0">
                <a:solidFill>
                  <a:srgbClr val="5C4B51"/>
                </a:solidFill>
                <a:latin typeface="PT Sans"/>
              </a:defRPr>
            </a:pPr>
            <a:r>
              <a:t>2. Model the process with a neutral shared event, using a question that seeks understanding rather than fault.</a:t>
            </a:r>
          </a:p>
          <a:p>
            <a:pPr>
              <a:lnSpc>
                <a:spcPct val="116000"/>
              </a:lnSpc>
              <a:defRPr sz="1900" b="0">
                <a:solidFill>
                  <a:srgbClr val="5C4B51"/>
                </a:solidFill>
                <a:latin typeface="PT Sans"/>
              </a:defRPr>
            </a:pPr>
            <a:r>
              <a:t>3. Give each pair a fictional low-stakes situation, such as missing a bus, sending an unclear message or revising the wrong topic.</a:t>
            </a:r>
          </a:p>
          <a:p>
            <a:pPr>
              <a:lnSpc>
                <a:spcPct val="116000"/>
              </a:lnSpc>
              <a:defRPr sz="1900" b="0">
                <a:solidFill>
                  <a:srgbClr val="5C4B51"/>
                </a:solidFill>
                <a:latin typeface="PT Sans"/>
              </a:defRPr>
            </a:pPr>
            <a:r>
              <a:t>4. Pairs complete the three boxes and check whether the takeaway is information, a possible action or a request for support rather than a telling-off.</a:t>
            </a:r>
          </a:p>
        </p:txBody>
      </p:sp>
      <p:pic>
        <p:nvPicPr>
          <p:cNvPr id="6" name="Picture 5" descr="rfw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419088"/>
            <a:ext cx="868680" cy="5950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54480" y="6446520"/>
            <a:ext cx="10149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   ·   rfweducators.netlify.app/lessons/reflection/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F36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66928"/>
            <a:ext cx="10545775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36D62"/>
                </a:solidFill>
                <a:latin typeface="Quicksand"/>
              </a:defRPr>
            </a:pPr>
            <a:r>
              <a:t>ACTIVITY · 17 MIN</a:t>
            </a:r>
          </a:p>
          <a:p>
            <a:pPr>
              <a:defRPr sz="3000" b="1">
                <a:solidFill>
                  <a:srgbClr val="171636"/>
                </a:solidFill>
                <a:latin typeface="Quicksand"/>
              </a:defRPr>
            </a:pPr>
            <a:r>
              <a:t>Moment, question, takeaway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194560"/>
            <a:ext cx="105156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6000"/>
              </a:lnSpc>
              <a:defRPr sz="1900" b="0">
                <a:solidFill>
                  <a:srgbClr val="5C4B51"/>
                </a:solidFill>
                <a:latin typeface="PT Sans"/>
              </a:defRPr>
            </a:pPr>
            <a:r>
              <a:t>5. Invite several pairs to share the takeaway only, showing that one moment can lead to different understandings.</a:t>
            </a:r>
          </a:p>
          <a:p>
            <a:pPr>
              <a:lnSpc>
                <a:spcPct val="116000"/>
              </a:lnSpc>
              <a:defRPr sz="1900" b="0">
                <a:solidFill>
                  <a:srgbClr val="5C4B51"/>
                </a:solidFill>
                <a:latin typeface="PT Sans"/>
              </a:defRPr>
            </a:pPr>
            <a:r>
              <a:t>6. Offer an optional private round with a small personal moment. The paper is not collected and students may leave the boxes blank.</a:t>
            </a:r>
          </a:p>
        </p:txBody>
      </p:sp>
      <p:pic>
        <p:nvPicPr>
          <p:cNvPr id="6" name="Picture 5" descr="rfw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419088"/>
            <a:ext cx="868680" cy="5950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54480" y="6446520"/>
            <a:ext cx="10149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   ·   rfweducators.netlify.app/lessons/reflection/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F36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66928"/>
            <a:ext cx="10545775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36D62"/>
                </a:solidFill>
                <a:latin typeface="Quicksand"/>
              </a:defRPr>
            </a:pPr>
            <a:r>
              <a:t>REFLECT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2286000"/>
            <a:ext cx="10543032" cy="2834640"/>
          </a:xfrm>
          <a:prstGeom prst="roundRect">
            <a:avLst/>
          </a:prstGeom>
          <a:solidFill>
            <a:srgbClr val="FD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80160" y="2743200"/>
            <a:ext cx="96012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  <a:defRPr sz="2300" b="0">
                <a:solidFill>
                  <a:srgbClr val="171636"/>
                </a:solidFill>
                <a:latin typeface="PT Sans"/>
              </a:defRPr>
            </a:pPr>
            <a:r>
              <a:t>What kind of moment from a week may be worth looking back on, and what gentle question could help you learn from it without getting stuck inside it?</a:t>
            </a:r>
          </a:p>
        </p:txBody>
      </p:sp>
      <p:pic>
        <p:nvPicPr>
          <p:cNvPr id="7" name="Picture 6" descr="rfw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419088"/>
            <a:ext cx="868680" cy="59501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54480" y="6446520"/>
            <a:ext cx="10149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   ·   rfweducators.netlify.app/lessons/reflection/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D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1280160" y="4114800"/>
            <a:ext cx="4206240" cy="4206240"/>
          </a:xfrm>
          <a:prstGeom prst="ellipse">
            <a:avLst/>
          </a:prstGeom>
          <a:solidFill>
            <a:srgbClr val="FD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463040" y="2194560"/>
            <a:ext cx="92354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12000"/>
              </a:lnSpc>
              <a:defRPr sz="2500" b="1">
                <a:solidFill>
                  <a:srgbClr val="171636"/>
                </a:solidFill>
                <a:latin typeface="Quicksand"/>
              </a:defRPr>
            </a:pPr>
            <a:r>
              <a:t>Looking back does not have to mean living the moment again. We can ask with care, and carry forward only what is useful or ready.</a:t>
            </a:r>
          </a:p>
        </p:txBody>
      </p:sp>
      <p:pic>
        <p:nvPicPr>
          <p:cNvPr id="5" name="Picture 4" descr="rfw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7167" y="5166360"/>
            <a:ext cx="1737360" cy="119002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2960" y="6419088"/>
            <a:ext cx="1054577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   ·   rfweducators.netlify.app/lessons/reflection/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F36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66928"/>
            <a:ext cx="10545775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36D62"/>
                </a:solidFill>
                <a:latin typeface="Quicksand"/>
              </a:defRPr>
            </a:pPr>
            <a:r>
              <a:t>BEFORE YOU GO</a:t>
            </a:r>
          </a:p>
          <a:p>
            <a:pPr>
              <a:defRPr sz="3000" b="1">
                <a:solidFill>
                  <a:srgbClr val="171636"/>
                </a:solidFill>
                <a:latin typeface="Quicksand"/>
              </a:defRPr>
            </a:pPr>
            <a:r>
              <a:t>Exit ticket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148840"/>
            <a:ext cx="10515600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defRPr sz="1800" b="1">
                <a:solidFill>
                  <a:srgbClr val="171636"/>
                </a:solidFill>
                <a:latin typeface="Quicksand"/>
              </a:defRPr>
            </a:pPr>
            <a:r>
              <a:t>1. According to the lesson, how is reflection different from rumination?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a) Reflection looks for understanding, a choice or a question to carry forward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b) Reflection means replaying every detail until it feels better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c) Reflection and rumination are two names for the same thing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d) Reflection only happens after something has gone badly</a:t>
            </a:r>
          </a:p>
          <a:p>
            <a:pPr>
              <a:lnSpc>
                <a:spcPct val="110000"/>
              </a:lnSpc>
              <a:defRPr sz="1800" b="1">
                <a:solidFill>
                  <a:srgbClr val="171636"/>
                </a:solidFill>
                <a:latin typeface="Quicksand"/>
              </a:defRPr>
            </a:pPr>
            <a:r>
              <a:t>2. What are the three moves of reflection, in order, as the lesson describes them?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a) Judge the moment, ask a hard question, decide on a punishment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b) Pause on a moment, ask a curious question, take something away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c) Ignore the moment, wait for it to pass, forget about it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d) Rate the moment, compare it to others, move on quickly</a:t>
            </a:r>
          </a:p>
          <a:p>
            <a:pPr>
              <a:lnSpc>
                <a:spcPct val="110000"/>
              </a:lnSpc>
              <a:defRPr sz="1800" b="1">
                <a:solidFill>
                  <a:srgbClr val="171636"/>
                </a:solidFill>
                <a:latin typeface="Quicksand"/>
              </a:defRPr>
            </a:pPr>
            <a:r>
              <a:t>3. In the Moment, question, takeaway activity, what might a useful takeaway be?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a) A telling-off for the person involved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b) A score for how well the moment went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c) Information, a possible action or a request for support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d) A full replay of every detail</a:t>
            </a:r>
          </a:p>
        </p:txBody>
      </p:sp>
      <p:pic>
        <p:nvPicPr>
          <p:cNvPr id="6" name="Picture 5" descr="rfw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419088"/>
            <a:ext cx="868680" cy="5950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54480" y="6446520"/>
            <a:ext cx="10149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   ·   rfweducators.netlify.app/lessons/reflection/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