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Keeping the flow going both ways</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non-extracting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Friendships, teams, shared spaces and living systems depend on movement in more than one direction. Reciprocity asks what we receive, what we return and whether the arrangement remains fair over time. Nobody is asked to give endlessly. Limits and rest are part of what keeps a relationship going.</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rfweducators.netlify.app/lessons/reciprocity/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Giving and receiving</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We often practise giving, while receiving can take a different kind of attention.</a:t>
            </a:r>
          </a:p>
          <a:p>
            <a:pPr>
              <a:lnSpc>
                <a:spcPct val="112000"/>
              </a:lnSpc>
              <a:defRPr sz="1800" b="0">
                <a:solidFill>
                  <a:srgbClr val="5C4B51"/>
                </a:solidFill>
                <a:latin typeface="PT Sans"/>
              </a:defRPr>
            </a:pPr>
            <a:r>
              <a:t>2. Think of one true and specific appreciation for the person beside you based on something you observed in class, or choose an appreciation for the group as a whole.</a:t>
            </a:r>
          </a:p>
          <a:p>
            <a:pPr>
              <a:lnSpc>
                <a:spcPct val="112000"/>
              </a:lnSpc>
              <a:defRPr sz="1800" b="0">
                <a:solidFill>
                  <a:srgbClr val="5C4B51"/>
                </a:solidFill>
                <a:latin typeface="PT Sans"/>
              </a:defRPr>
            </a:pPr>
            <a:r>
              <a:t>3. Offer it in one sentence if you would like to. The receiver only needs to say "thank you", and passing is available to both people.</a:t>
            </a:r>
          </a:p>
          <a:p>
            <a:pPr>
              <a:lnSpc>
                <a:spcPct val="112000"/>
              </a:lnSpc>
              <a:defRPr sz="1800" b="0">
                <a:solidFill>
                  <a:srgbClr val="5C4B51"/>
                </a:solidFill>
                <a:latin typeface="PT Sans"/>
              </a:defRPr>
            </a:pPr>
            <a:r>
              <a:t>4. Swap roles, then notice privately which part felt more familiar.</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rfweducators.netlify.app/lessons/reciprocity/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What makes an exchange reciprocal even when both sides do not give the same thing?</a:t>
            </a:r>
          </a:p>
          <a:p>
            <a:pPr>
              <a:lnSpc>
                <a:spcPct val="122000"/>
              </a:lnSpc>
              <a:defRPr sz="2200" b="0">
                <a:solidFill>
                  <a:srgbClr val="171636"/>
                </a:solidFill>
                <a:latin typeface="PT Sans"/>
              </a:defRPr>
            </a:pPr>
            <a:r>
              <a:t>•   How can a group notice when one person is carrying too much?</a:t>
            </a:r>
          </a:p>
          <a:p>
            <a:pPr>
              <a:lnSpc>
                <a:spcPct val="122000"/>
              </a:lnSpc>
              <a:defRPr sz="2200" b="0">
                <a:solidFill>
                  <a:srgbClr val="171636"/>
                </a:solidFill>
                <a:latin typeface="PT Sans"/>
              </a:defRPr>
            </a:pPr>
            <a:r>
              <a:t>•   What is the difference between reciprocity and keeping score?</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rfweducators.netlify.app/lessons/reciprocity/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16 MIN</a:t>
            </a:r>
          </a:p>
          <a:p>
            <a:pPr>
              <a:defRPr sz="3000" b="1">
                <a:solidFill>
                  <a:srgbClr val="171636"/>
                </a:solidFill>
                <a:latin typeface="Quicksand"/>
              </a:defRPr>
            </a:pPr>
            <a:r>
              <a:t>Redesign the flow</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Offer fictional one-way flows, such as one person organising every group chat, a shared fridge never being restocked, a student contacted only for notes or an app taking attention without supporting a stopping point.</a:t>
            </a:r>
          </a:p>
          <a:p>
            <a:pPr>
              <a:lnSpc>
                <a:spcPct val="116000"/>
              </a:lnSpc>
              <a:defRPr sz="1900" b="0">
                <a:solidFill>
                  <a:srgbClr val="5C4B51"/>
                </a:solidFill>
                <a:latin typeface="PT Sans"/>
              </a:defRPr>
            </a:pPr>
            <a:r>
              <a:t>2. Groups choose two scenarios and identify what is being received, who supplies it and where the hidden cost sits.</a:t>
            </a:r>
          </a:p>
          <a:p>
            <a:pPr>
              <a:lnSpc>
                <a:spcPct val="116000"/>
              </a:lnSpc>
              <a:defRPr sz="1900" b="0">
                <a:solidFill>
                  <a:srgbClr val="5C4B51"/>
                </a:solidFill>
                <a:latin typeface="PT Sans"/>
              </a:defRPr>
            </a:pPr>
            <a:r>
              <a:t>3. Redesign one scenario so the need can still be met while responsibility, acknowledgement or resources move more fairly.</a:t>
            </a:r>
          </a:p>
          <a:p>
            <a:pPr>
              <a:lnSpc>
                <a:spcPct val="116000"/>
              </a:lnSpc>
              <a:defRPr sz="1900" b="0">
                <a:solidFill>
                  <a:srgbClr val="5C4B51"/>
                </a:solidFill>
                <a:latin typeface="PT Sans"/>
              </a:defRPr>
            </a:pPr>
            <a:r>
              <a:t>4. Include a boundary for the person or system that has been giving too much.</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rfweducators.netlify.app/lessons/reciprocity/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16 MIN</a:t>
            </a:r>
          </a:p>
          <a:p>
            <a:pPr>
              <a:defRPr sz="3000" b="1">
                <a:solidFill>
                  <a:srgbClr val="171636"/>
                </a:solidFill>
                <a:latin typeface="Quicksand"/>
              </a:defRPr>
            </a:pPr>
            <a:r>
              <a:t>Redesign the flow</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Summarise the redesign in one sentence: "Instead of..., the group could..., so that..."</a:t>
            </a:r>
          </a:p>
          <a:p>
            <a:pPr>
              <a:lnSpc>
                <a:spcPct val="116000"/>
              </a:lnSpc>
              <a:defRPr sz="1900" b="0">
                <a:solidFill>
                  <a:srgbClr val="5C4B51"/>
                </a:solidFill>
                <a:latin typeface="PT Sans"/>
              </a:defRPr>
            </a:pPr>
            <a:r>
              <a:t>6. Share the recipes and test whether each redesign asks the least powerful person to do even more work.</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rfweducators.netlify.app/lessons/reciprocity/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Think of an everyday flow you are part of without naming anyone. What could put something back, and what boundary would keep the exchange from becoming draining?</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rfweducators.netlify.app/lessons/reciprocity/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Reciprocity means noticing the flow and sharing the load, so that care can keep going. No one has to give until nothing remains.</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rfweducators.netlify.app/lessons/reciprocity/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What does reciprocity mean in this lesson?</a:t>
            </a:r>
          </a:p>
          <a:p>
            <a:pPr>
              <a:lnSpc>
                <a:spcPct val="110000"/>
              </a:lnSpc>
              <a:defRPr sz="1500" b="0">
                <a:solidFill>
                  <a:srgbClr val="5C4B51"/>
                </a:solidFill>
                <a:latin typeface="PT Sans"/>
              </a:defRPr>
            </a:pPr>
            <a:r>
              <a:t>     a) Always giving without ever receiving anything back</a:t>
            </a:r>
          </a:p>
          <a:p>
            <a:pPr>
              <a:lnSpc>
                <a:spcPct val="110000"/>
              </a:lnSpc>
              <a:defRPr sz="1500" b="0">
                <a:solidFill>
                  <a:srgbClr val="5C4B51"/>
                </a:solidFill>
                <a:latin typeface="PT Sans"/>
              </a:defRPr>
            </a:pPr>
            <a:r>
              <a:t>     b) Things flowing both ways, rather than only one way</a:t>
            </a:r>
          </a:p>
          <a:p>
            <a:pPr>
              <a:lnSpc>
                <a:spcPct val="110000"/>
              </a:lnSpc>
              <a:defRPr sz="1500" b="0">
                <a:solidFill>
                  <a:srgbClr val="5C4B51"/>
                </a:solidFill>
                <a:latin typeface="PT Sans"/>
              </a:defRPr>
            </a:pPr>
            <a:r>
              <a:t>     c) Taking as much as possible from a shared resource</a:t>
            </a:r>
          </a:p>
          <a:p>
            <a:pPr>
              <a:lnSpc>
                <a:spcPct val="110000"/>
              </a:lnSpc>
              <a:defRPr sz="1500" b="0">
                <a:solidFill>
                  <a:srgbClr val="5C4B51"/>
                </a:solidFill>
                <a:latin typeface="PT Sans"/>
              </a:defRPr>
            </a:pPr>
            <a:r>
              <a:t>     d) Avoiding group work altogether</a:t>
            </a:r>
          </a:p>
          <a:p>
            <a:pPr>
              <a:lnSpc>
                <a:spcPct val="110000"/>
              </a:lnSpc>
              <a:defRPr sz="1800" b="1">
                <a:solidFill>
                  <a:srgbClr val="171636"/>
                </a:solidFill>
                <a:latin typeface="Quicksand"/>
              </a:defRPr>
            </a:pPr>
            <a:r>
              <a:t>2. According to the lesson, does reciprocity need an exact exchange every time?</a:t>
            </a:r>
          </a:p>
          <a:p>
            <a:pPr>
              <a:lnSpc>
                <a:spcPct val="110000"/>
              </a:lnSpc>
              <a:defRPr sz="1500" b="0">
                <a:solidFill>
                  <a:srgbClr val="5C4B51"/>
                </a:solidFill>
                <a:latin typeface="PT Sans"/>
              </a:defRPr>
            </a:pPr>
            <a:r>
              <a:t>     a) Yes, every gift must be repaid straight away with something equal</a:t>
            </a:r>
          </a:p>
          <a:p>
            <a:pPr>
              <a:lnSpc>
                <a:spcPct val="110000"/>
              </a:lnSpc>
              <a:defRPr sz="1500" b="0">
                <a:solidFill>
                  <a:srgbClr val="5C4B51"/>
                </a:solidFill>
                <a:latin typeface="PT Sans"/>
              </a:defRPr>
            </a:pPr>
            <a:r>
              <a:t>     b) Yes, it means keeping a careful score of who gave what</a:t>
            </a:r>
          </a:p>
          <a:p>
            <a:pPr>
              <a:lnSpc>
                <a:spcPct val="110000"/>
              </a:lnSpc>
              <a:defRPr sz="1500" b="0">
                <a:solidFill>
                  <a:srgbClr val="5C4B51"/>
                </a:solidFill>
                <a:latin typeface="PT Sans"/>
              </a:defRPr>
            </a:pPr>
            <a:r>
              <a:t>     c) No, it only applies to friendships and never to living systems</a:t>
            </a:r>
          </a:p>
          <a:p>
            <a:pPr>
              <a:lnSpc>
                <a:spcPct val="110000"/>
              </a:lnSpc>
              <a:defRPr sz="1500" b="0">
                <a:solidFill>
                  <a:srgbClr val="5C4B51"/>
                </a:solidFill>
                <a:latin typeface="PT Sans"/>
              </a:defRPr>
            </a:pPr>
            <a:r>
              <a:t>     d) No, care can flow over time and is not a debt to repay at once</a:t>
            </a:r>
          </a:p>
          <a:p>
            <a:pPr>
              <a:lnSpc>
                <a:spcPct val="110000"/>
              </a:lnSpc>
              <a:defRPr sz="1800" b="1">
                <a:solidFill>
                  <a:srgbClr val="171636"/>
                </a:solidFill>
                <a:latin typeface="Quicksand"/>
              </a:defRPr>
            </a:pPr>
            <a:r>
              <a:t>3. In the Redesign the flow activity, what did groups do with a one-way scenario, such as a shared fridge that is never restocked?</a:t>
            </a:r>
          </a:p>
          <a:p>
            <a:pPr>
              <a:lnSpc>
                <a:spcPct val="110000"/>
              </a:lnSpc>
              <a:defRPr sz="1500" b="0">
                <a:solidFill>
                  <a:srgbClr val="5C4B51"/>
                </a:solidFill>
                <a:latin typeface="PT Sans"/>
              </a:defRPr>
            </a:pPr>
            <a:r>
              <a:t>     a) Decided who was most to blame</a:t>
            </a:r>
          </a:p>
          <a:p>
            <a:pPr>
              <a:lnSpc>
                <a:spcPct val="110000"/>
              </a:lnSpc>
              <a:defRPr sz="1500" b="0">
                <a:solidFill>
                  <a:srgbClr val="5C4B51"/>
                </a:solidFill>
                <a:latin typeface="PT Sans"/>
              </a:defRPr>
            </a:pPr>
            <a:r>
              <a:t>     b) Removed the scenario from the discussion</a:t>
            </a:r>
          </a:p>
          <a:p>
            <a:pPr>
              <a:lnSpc>
                <a:spcPct val="110000"/>
              </a:lnSpc>
              <a:defRPr sz="1500" b="0">
                <a:solidFill>
                  <a:srgbClr val="5C4B51"/>
                </a:solidFill>
                <a:latin typeface="PT Sans"/>
              </a:defRPr>
            </a:pPr>
            <a:r>
              <a:t>     c) Redesigned it so the need is still met while responsibility, acknowledgement or resources move more fairly</a:t>
            </a:r>
          </a:p>
          <a:p>
            <a:pPr>
              <a:lnSpc>
                <a:spcPct val="110000"/>
              </a:lnSpc>
              <a:defRPr sz="1500" b="0">
                <a:solidFill>
                  <a:srgbClr val="5C4B51"/>
                </a:solidFill>
                <a:latin typeface="PT Sans"/>
              </a:defRPr>
            </a:pPr>
            <a:r>
              <a:t>     d) Ranked it against the other scenarios for how serious it was</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rfweducators.netlify.app/lessons/reciprocity/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