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For the sake of what?</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purpose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When tasks and expectations pile up, it can be difficult to remember what any of them are for. Purpose asks what an action serves and whether that direction still matters to us. It can be small, uncertain and shared with others; no young person is expected to identify one grand reason for their life.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For the sake of what</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Choose one thing from today that you care about doing with attention, however ordinary it may be.</a:t>
            </a:r>
          </a:p>
          <a:p>
            <a:pPr>
              <a:lnSpc>
                <a:spcPct val="112000"/>
              </a:lnSpc>
              <a:defRPr sz="1800" b="0">
                <a:solidFill>
                  <a:srgbClr val="5C4B51"/>
                </a:solidFill>
                <a:latin typeface="PT Sans"/>
              </a:defRPr>
            </a:pPr>
            <a:r>
              <a:t>2. Ask yourself quietly, "For the sake of what?" Who or what might this action serve?</a:t>
            </a:r>
          </a:p>
          <a:p>
            <a:pPr>
              <a:lnSpc>
                <a:spcPct val="112000"/>
              </a:lnSpc>
              <a:defRPr sz="1800" b="0">
                <a:solidFill>
                  <a:srgbClr val="5C4B51"/>
                </a:solidFill>
                <a:latin typeface="PT Sans"/>
              </a:defRPr>
            </a:pPr>
            <a:r>
              <a:t>3. Follow the answer one step deeper if that feels useful. A small reason counts, and "I am not sure" is complete.</a:t>
            </a:r>
          </a:p>
          <a:p>
            <a:pPr>
              <a:lnSpc>
                <a:spcPct val="112000"/>
              </a:lnSpc>
              <a:defRPr sz="1800" b="0">
                <a:solidFill>
                  <a:srgbClr val="5C4B51"/>
                </a:solidFill>
                <a:latin typeface="PT Sans"/>
              </a:defRPr>
            </a:pPr>
            <a:r>
              <a:t>4. Keep the answer private and notice whether it changes how you see the task.</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Why might the same action feel meaningful to one person and empty to another?</a:t>
            </a:r>
          </a:p>
          <a:p>
            <a:pPr>
              <a:lnSpc>
                <a:spcPct val="122000"/>
              </a:lnSpc>
              <a:defRPr sz="2200" b="0">
                <a:solidFill>
                  <a:srgbClr val="171636"/>
                </a:solidFill>
                <a:latin typeface="PT Sans"/>
              </a:defRPr>
            </a:pPr>
            <a:r>
              <a:t>•   What makes people lose contact with what an activity is for?</a:t>
            </a:r>
          </a:p>
          <a:p>
            <a:pPr>
              <a:lnSpc>
                <a:spcPct val="122000"/>
              </a:lnSpc>
              <a:defRPr sz="2200" b="0">
                <a:solidFill>
                  <a:srgbClr val="171636"/>
                </a:solidFill>
                <a:latin typeface="PT Sans"/>
              </a:defRPr>
            </a:pPr>
            <a:r>
              <a:t>•   Where does pressure to have a life purpose figured out come from?</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The why ladder</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Model a neutral action on the bottom rung of a ladder, then ask "For the sake of what?" three times to explore possible values beneath it.</a:t>
            </a:r>
          </a:p>
          <a:p>
            <a:pPr>
              <a:lnSpc>
                <a:spcPct val="116000"/>
              </a:lnSpc>
              <a:defRPr sz="1900" b="0">
                <a:solidFill>
                  <a:srgbClr val="5C4B51"/>
                </a:solidFill>
                <a:latin typeface="PT Sans"/>
              </a:defRPr>
            </a:pPr>
            <a:r>
              <a:t>2. Groups choose a low-disclosure action such as learning to cook, saving money, practising a sport, studying or supporting a friend.</a:t>
            </a:r>
          </a:p>
          <a:p>
            <a:pPr>
              <a:lnSpc>
                <a:spcPct val="116000"/>
              </a:lnSpc>
              <a:defRPr sz="1900" b="0">
                <a:solidFill>
                  <a:srgbClr val="5C4B51"/>
                </a:solidFill>
                <a:latin typeface="PT Sans"/>
              </a:defRPr>
            </a:pPr>
            <a:r>
              <a:t>3. Build at least three rungs, allowing branches where different reasons are possible.</a:t>
            </a:r>
          </a:p>
          <a:p>
            <a:pPr>
              <a:lnSpc>
                <a:spcPct val="116000"/>
              </a:lnSpc>
              <a:defRPr sz="1900" b="0">
                <a:solidFill>
                  <a:srgbClr val="5C4B51"/>
                </a:solidFill>
                <a:latin typeface="PT Sans"/>
              </a:defRPr>
            </a:pPr>
            <a:r>
              <a:t>4. Mark which parts depend on personal choice and which depend on resources, other people or wider conditions.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The why ladder</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Each group shares only one top rung, and the class notices where different ladders meet or remain different.</a:t>
            </a:r>
          </a:p>
          <a:p>
            <a:pPr>
              <a:lnSpc>
                <a:spcPct val="116000"/>
              </a:lnSpc>
              <a:defRPr sz="1900" b="0">
                <a:solidFill>
                  <a:srgbClr val="5C4B51"/>
                </a:solidFill>
                <a:latin typeface="PT Sans"/>
              </a:defRPr>
            </a:pPr>
            <a:r>
              <a:t>6. Students privately take one ordinary action from their week and ask the question once, with "not sure yet" available.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Choose one ordinary thing you will do this week. For whose or what sake might you do it, and is that reason one you want to keep?</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Purpose does not need to arrive as one large answer. For now, it may be enough to ask what the next action serves and allow the answer to keep changing with you.</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In this lesson, what is purpose described as?</a:t>
            </a:r>
          </a:p>
          <a:p>
            <a:pPr>
              <a:lnSpc>
                <a:spcPct val="110000"/>
              </a:lnSpc>
              <a:defRPr sz="1500" b="0">
                <a:solidFill>
                  <a:srgbClr val="5C4B51"/>
                </a:solidFill>
                <a:latin typeface="PT Sans"/>
              </a:defRPr>
            </a:pPr>
            <a:r>
              <a:t>     a) A fixed life plan that never changes</a:t>
            </a:r>
          </a:p>
          <a:p>
            <a:pPr>
              <a:lnSpc>
                <a:spcPct val="110000"/>
              </a:lnSpc>
              <a:defRPr sz="1500" b="0">
                <a:solidFill>
                  <a:srgbClr val="5C4B51"/>
                </a:solidFill>
                <a:latin typeface="PT Sans"/>
              </a:defRPr>
            </a:pPr>
            <a:r>
              <a:t>     b) A flexible sense of direction, like a compass rather than a map</a:t>
            </a:r>
          </a:p>
          <a:p>
            <a:pPr>
              <a:lnSpc>
                <a:spcPct val="110000"/>
              </a:lnSpc>
              <a:defRPr sz="1500" b="0">
                <a:solidFill>
                  <a:srgbClr val="5C4B51"/>
                </a:solidFill>
                <a:latin typeface="PT Sans"/>
              </a:defRPr>
            </a:pPr>
            <a:r>
              <a:t>     c) A list of exam results to achieve</a:t>
            </a:r>
          </a:p>
          <a:p>
            <a:pPr>
              <a:lnSpc>
                <a:spcPct val="110000"/>
              </a:lnSpc>
              <a:defRPr sz="1500" b="0">
                <a:solidFill>
                  <a:srgbClr val="5C4B51"/>
                </a:solidFill>
                <a:latin typeface="PT Sans"/>
              </a:defRPr>
            </a:pPr>
            <a:r>
              <a:t>     d) Something only adults are allowed to have</a:t>
            </a:r>
          </a:p>
          <a:p>
            <a:pPr>
              <a:lnSpc>
                <a:spcPct val="110000"/>
              </a:lnSpc>
              <a:defRPr sz="1800" b="1">
                <a:solidFill>
                  <a:srgbClr val="171636"/>
                </a:solidFill>
                <a:latin typeface="Quicksand"/>
              </a:defRPr>
            </a:pPr>
            <a:r>
              <a:t>2. In The why ladder activity, what does adding a new rung involve?</a:t>
            </a:r>
          </a:p>
          <a:p>
            <a:pPr>
              <a:lnSpc>
                <a:spcPct val="110000"/>
              </a:lnSpc>
              <a:defRPr sz="1500" b="0">
                <a:solidFill>
                  <a:srgbClr val="5C4B51"/>
                </a:solidFill>
                <a:latin typeface="PT Sans"/>
              </a:defRPr>
            </a:pPr>
            <a:r>
              <a:t>     a) Asking "For the sake of what?" about the rung below</a:t>
            </a:r>
          </a:p>
          <a:p>
            <a:pPr>
              <a:lnSpc>
                <a:spcPct val="110000"/>
              </a:lnSpc>
              <a:defRPr sz="1500" b="0">
                <a:solidFill>
                  <a:srgbClr val="5C4B51"/>
                </a:solidFill>
                <a:latin typeface="PT Sans"/>
              </a:defRPr>
            </a:pPr>
            <a:r>
              <a:t>     b) Choosing a completely different action to start again</a:t>
            </a:r>
          </a:p>
          <a:p>
            <a:pPr>
              <a:lnSpc>
                <a:spcPct val="110000"/>
              </a:lnSpc>
              <a:defRPr sz="1500" b="0">
                <a:solidFill>
                  <a:srgbClr val="5C4B51"/>
                </a:solidFill>
                <a:latin typeface="PT Sans"/>
              </a:defRPr>
            </a:pPr>
            <a:r>
              <a:t>     c) Ranking classmates from most to least motivated</a:t>
            </a:r>
          </a:p>
          <a:p>
            <a:pPr>
              <a:lnSpc>
                <a:spcPct val="110000"/>
              </a:lnSpc>
              <a:defRPr sz="1500" b="0">
                <a:solidFill>
                  <a:srgbClr val="5C4B51"/>
                </a:solidFill>
                <a:latin typeface="PT Sans"/>
              </a:defRPr>
            </a:pPr>
            <a:r>
              <a:t>     d) Listing every subject on the school timetable</a:t>
            </a:r>
          </a:p>
          <a:p>
            <a:pPr>
              <a:lnSpc>
                <a:spcPct val="110000"/>
              </a:lnSpc>
              <a:defRPr sz="1800" b="1">
                <a:solidFill>
                  <a:srgbClr val="171636"/>
                </a:solidFill>
                <a:latin typeface="Quicksand"/>
              </a:defRPr>
            </a:pPr>
            <a:r>
              <a:t>3. In The why ladder activity, what do groups mark on their ladders?</a:t>
            </a:r>
          </a:p>
          <a:p>
            <a:pPr>
              <a:lnSpc>
                <a:spcPct val="110000"/>
              </a:lnSpc>
              <a:defRPr sz="1500" b="0">
                <a:solidFill>
                  <a:srgbClr val="5C4B51"/>
                </a:solidFill>
                <a:latin typeface="PT Sans"/>
              </a:defRPr>
            </a:pPr>
            <a:r>
              <a:t>     a) Which reasons are right and which are wrong</a:t>
            </a:r>
          </a:p>
          <a:p>
            <a:pPr>
              <a:lnSpc>
                <a:spcPct val="110000"/>
              </a:lnSpc>
              <a:defRPr sz="1500" b="0">
                <a:solidFill>
                  <a:srgbClr val="5C4B51"/>
                </a:solidFill>
                <a:latin typeface="PT Sans"/>
              </a:defRPr>
            </a:pPr>
            <a:r>
              <a:t>     b) Which classmate gave the best answer</a:t>
            </a:r>
          </a:p>
          <a:p>
            <a:pPr>
              <a:lnSpc>
                <a:spcPct val="110000"/>
              </a:lnSpc>
              <a:defRPr sz="1500" b="0">
                <a:solidFill>
                  <a:srgbClr val="5C4B51"/>
                </a:solidFill>
                <a:latin typeface="PT Sans"/>
              </a:defRPr>
            </a:pPr>
            <a:r>
              <a:t>     c) Which rung took the longest to write</a:t>
            </a:r>
          </a:p>
          <a:p>
            <a:pPr>
              <a:lnSpc>
                <a:spcPct val="110000"/>
              </a:lnSpc>
              <a:defRPr sz="1500" b="0">
                <a:solidFill>
                  <a:srgbClr val="5C4B51"/>
                </a:solidFill>
                <a:latin typeface="PT Sans"/>
              </a:defRPr>
            </a:pPr>
            <a:r>
              <a:t>     d) Which parts depend on personal choice and which depend on resources, other people or wider conditions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rfweducators.netlify.app/lessons/purpose/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