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463040" y="-2011680"/>
            <a:ext cx="4754880" cy="47548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997135" y="4846320"/>
            <a:ext cx="3840480" cy="38404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rfw-logo.png"/>
          <p:cNvPicPr>
            <a:picLocks noChangeAspect="1"/>
          </p:cNvPicPr>
          <p:nvPr/>
        </p:nvPicPr>
        <p:blipFill>
          <a:blip r:embed="rId2"/>
          <a:stretch>
            <a:fillRect/>
          </a:stretch>
        </p:blipFill>
        <p:spPr>
          <a:xfrm>
            <a:off x="822960" y="658368"/>
            <a:ext cx="1737360" cy="1190021"/>
          </a:xfrm>
          <a:prstGeom prst="rect">
            <a:avLst/>
          </a:prstGeom>
        </p:spPr>
      </p:pic>
      <p:sp>
        <p:nvSpPr>
          <p:cNvPr id="6" name="TextBox 5"/>
          <p:cNvSpPr txBox="1"/>
          <p:nvPr/>
        </p:nvSpPr>
        <p:spPr>
          <a:xfrm>
            <a:off x="841248" y="2286000"/>
            <a:ext cx="6126480" cy="457200"/>
          </a:xfrm>
          <a:prstGeom prst="rect">
            <a:avLst/>
          </a:prstGeom>
          <a:noFill/>
        </p:spPr>
        <p:txBody>
          <a:bodyPr wrap="square">
            <a:spAutoFit/>
          </a:bodyPr>
          <a:lstStyle/>
          <a:p>
            <a:pPr>
              <a:defRPr sz="1500" b="1">
                <a:solidFill>
                  <a:srgbClr val="F36D62"/>
                </a:solidFill>
                <a:latin typeface="Quicksand"/>
              </a:defRPr>
            </a:pPr>
            <a:r>
              <a:t>WHOLEBEING FOR EDUCATORS · LESSON</a:t>
            </a:r>
          </a:p>
        </p:txBody>
      </p:sp>
      <p:sp>
        <p:nvSpPr>
          <p:cNvPr id="7" name="Rectangle 6"/>
          <p:cNvSpPr/>
          <p:nvPr/>
        </p:nvSpPr>
        <p:spPr>
          <a:xfrm>
            <a:off x="896112" y="2743200"/>
            <a:ext cx="1371600" cy="50292"/>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2926080"/>
            <a:ext cx="6126480" cy="1737360"/>
          </a:xfrm>
          <a:prstGeom prst="rect">
            <a:avLst/>
          </a:prstGeom>
          <a:noFill/>
        </p:spPr>
        <p:txBody>
          <a:bodyPr wrap="square" anchor="t">
            <a:spAutoFit/>
          </a:bodyPr>
          <a:lstStyle/>
          <a:p>
            <a:pPr>
              <a:lnSpc>
                <a:spcPct val="102000"/>
              </a:lnSpc>
              <a:defRPr sz="4000" b="1">
                <a:solidFill>
                  <a:srgbClr val="171636"/>
                </a:solidFill>
                <a:latin typeface="Quicksand"/>
              </a:defRPr>
            </a:pPr>
            <a:r>
              <a:t>Returning to where you are</a:t>
            </a:r>
          </a:p>
        </p:txBody>
      </p:sp>
      <p:sp>
        <p:nvSpPr>
          <p:cNvPr id="9" name="TextBox 8"/>
          <p:cNvSpPr txBox="1"/>
          <p:nvPr/>
        </p:nvSpPr>
        <p:spPr>
          <a:xfrm>
            <a:off x="841248" y="4709160"/>
            <a:ext cx="6126480" cy="914400"/>
          </a:xfrm>
          <a:prstGeom prst="rect">
            <a:avLst/>
          </a:prstGeom>
          <a:noFill/>
        </p:spPr>
        <p:txBody>
          <a:bodyPr wrap="square">
            <a:spAutoFit/>
          </a:bodyPr>
          <a:lstStyle/>
          <a:p>
            <a:pPr>
              <a:lnSpc>
                <a:spcPct val="110000"/>
              </a:lnSpc>
              <a:defRPr sz="1900" b="0">
                <a:solidFill>
                  <a:srgbClr val="5C4B51"/>
                </a:solidFill>
                <a:latin typeface="PT Sans"/>
              </a:defRPr>
            </a:pPr>
            <a:r>
              <a:t>The skill of presence · one class period · ages 13 to 18</a:t>
            </a:r>
          </a:p>
        </p:txBody>
      </p:sp>
      <p:sp>
        <p:nvSpPr>
          <p:cNvPr id="10" name="TextBox 9"/>
          <p:cNvSpPr txBox="1"/>
          <p:nvPr/>
        </p:nvSpPr>
        <p:spPr>
          <a:xfrm>
            <a:off x="841248" y="5559552"/>
            <a:ext cx="6126480" cy="731520"/>
          </a:xfrm>
          <a:prstGeom prst="rect">
            <a:avLst/>
          </a:prstGeom>
          <a:noFill/>
        </p:spPr>
        <p:txBody>
          <a:bodyPr wrap="square">
            <a:spAutoFit/>
          </a:bodyPr>
          <a:lstStyle/>
          <a:p>
            <a:pPr>
              <a:lnSpc>
                <a:spcPct val="105000"/>
              </a:lnSpc>
              <a:defRPr sz="1300" b="0">
                <a:solidFill>
                  <a:srgbClr val="5C4B51"/>
                </a:solidFill>
                <a:latin typeface="PT Sans"/>
              </a:defRPr>
            </a:pPr>
            <a:r>
              <a:t>Project or adapt these slides freely — the full plan is in the DOCX.</a:t>
            </a:r>
          </a:p>
        </p:txBody>
      </p:sp>
      <p:sp>
        <p:nvSpPr>
          <p:cNvPr id="11" name="Rounded Rectangle 10"/>
          <p:cNvSpPr/>
          <p:nvPr/>
        </p:nvSpPr>
        <p:spPr>
          <a:xfrm>
            <a:off x="7306056" y="1271016"/>
            <a:ext cx="4407408" cy="4407408"/>
          </a:xfrm>
          <a:prstGeom prst="roundRect">
            <a:avLst>
              <a:gd name="adj" fmla="val 12000"/>
            </a:avLst>
          </a:prstGeom>
          <a:solidFill>
            <a:srgbClr val="FFBE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web.jpg"/>
          <p:cNvPicPr>
            <a:picLocks noChangeAspect="1"/>
          </p:cNvPicPr>
          <p:nvPr/>
        </p:nvPicPr>
        <p:blipFill>
          <a:blip r:embed="rId3"/>
          <a:stretch>
            <a:fillRect/>
          </a:stretch>
        </p:blipFill>
        <p:spPr>
          <a:xfrm>
            <a:off x="7452360" y="1417320"/>
            <a:ext cx="4114800" cy="4114800"/>
          </a:xfrm>
          <a:prstGeom prst="rect">
            <a:avLst/>
          </a:prstGeom>
          <a:ln w="50800">
            <a:solidFill>
              <a:srgbClr val="FFFFFF"/>
            </a:solidFill>
          </a:ln>
          <a:effectLst/>
        </p:spPr>
      </p:pic>
      <p:sp>
        <p:nvSpPr>
          <p:cNvPr id="13" name="TextBox 12"/>
          <p:cNvSpPr txBox="1"/>
          <p:nvPr/>
        </p:nvSpPr>
        <p:spPr>
          <a:xfrm>
            <a:off x="822960" y="6419088"/>
            <a:ext cx="10545775" cy="365760"/>
          </a:xfrm>
          <a:prstGeom prst="rect">
            <a:avLst/>
          </a:prstGeom>
          <a:noFill/>
        </p:spPr>
        <p:txBody>
          <a:bodyPr wrap="square">
            <a:spAutoFit/>
          </a:bodyPr>
          <a:lstStyle/>
          <a:p>
            <a:pPr>
              <a:defRPr sz="1200" b="0">
                <a:solidFill>
                  <a:srgbClr val="5C4B51"/>
                </a:solidFill>
                <a:latin typeface="PT Sans"/>
              </a:defRPr>
            </a:pPr>
            <a:r>
              <a:t>Recipes for Wellbeing · CC BY-NC 4.0 · free for classroom use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THE BIG IDEA</a:t>
            </a:r>
          </a:p>
        </p:txBody>
      </p:sp>
      <p:sp>
        <p:nvSpPr>
          <p:cNvPr id="5" name="Rounded Rectangle 4"/>
          <p:cNvSpPr/>
          <p:nvPr/>
        </p:nvSpPr>
        <p:spPr>
          <a:xfrm>
            <a:off x="822960" y="2148840"/>
            <a:ext cx="10543032" cy="3611880"/>
          </a:xfrm>
          <a:prstGeom prst="round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560320"/>
            <a:ext cx="9601200" cy="2926080"/>
          </a:xfrm>
          <a:prstGeom prst="rect">
            <a:avLst/>
          </a:prstGeom>
          <a:noFill/>
        </p:spPr>
        <p:txBody>
          <a:bodyPr wrap="square">
            <a:spAutoFit/>
          </a:bodyPr>
          <a:lstStyle/>
          <a:p>
            <a:pPr>
              <a:lnSpc>
                <a:spcPct val="114000"/>
              </a:lnSpc>
              <a:defRPr sz="2200" b="0">
                <a:solidFill>
                  <a:srgbClr val="5C4B51"/>
                </a:solidFill>
                <a:latin typeface="PT Sans"/>
              </a:defRPr>
            </a:pPr>
            <a:r>
              <a:t>Attention moves between memories, plans, screens and whatever is happening in front of us. Presence is the repeated practice of noticing where attention has gone and deciding whether to return. Nobody holds attention perfectly or empties the mind.</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rfweducators.netlify.app/lessons/presence/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OPENER</a:t>
            </a:r>
          </a:p>
          <a:p>
            <a:pPr>
              <a:defRPr sz="3000" b="1">
                <a:solidFill>
                  <a:srgbClr val="171636"/>
                </a:solidFill>
                <a:latin typeface="Quicksand"/>
              </a:defRPr>
            </a:pPr>
            <a:r>
              <a:t>Arriving here</a:t>
            </a:r>
          </a:p>
        </p:txBody>
      </p:sp>
      <p:sp>
        <p:nvSpPr>
          <p:cNvPr id="5" name="Rounded Rectangle 4"/>
          <p:cNvSpPr/>
          <p:nvPr/>
        </p:nvSpPr>
        <p:spPr>
          <a:xfrm>
            <a:off x="676656" y="2048255"/>
            <a:ext cx="3950208" cy="3950208"/>
          </a:xfrm>
          <a:prstGeom prst="roundRect">
            <a:avLst>
              <a:gd name="adj" fmla="val 12000"/>
            </a:avLst>
          </a:prstGeom>
          <a:solidFill>
            <a:srgbClr val="8CBE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web.jpg"/>
          <p:cNvPicPr>
            <a:picLocks noChangeAspect="1"/>
          </p:cNvPicPr>
          <p:nvPr/>
        </p:nvPicPr>
        <p:blipFill>
          <a:blip r:embed="rId2"/>
          <a:stretch>
            <a:fillRect/>
          </a:stretch>
        </p:blipFill>
        <p:spPr>
          <a:xfrm>
            <a:off x="822960" y="2194560"/>
            <a:ext cx="3657600" cy="3657600"/>
          </a:xfrm>
          <a:prstGeom prst="rect">
            <a:avLst/>
          </a:prstGeom>
          <a:ln w="50800">
            <a:solidFill>
              <a:srgbClr val="FFFFFF"/>
            </a:solidFill>
          </a:ln>
          <a:effectLst/>
        </p:spPr>
      </p:pic>
      <p:sp>
        <p:nvSpPr>
          <p:cNvPr id="7" name="TextBox 6"/>
          <p:cNvSpPr txBox="1"/>
          <p:nvPr/>
        </p:nvSpPr>
        <p:spPr>
          <a:xfrm>
            <a:off x="4892040" y="2194560"/>
            <a:ext cx="6537960" cy="3931920"/>
          </a:xfrm>
          <a:prstGeom prst="rect">
            <a:avLst/>
          </a:prstGeom>
          <a:noFill/>
        </p:spPr>
        <p:txBody>
          <a:bodyPr wrap="square">
            <a:spAutoFit/>
          </a:bodyPr>
          <a:lstStyle/>
          <a:p>
            <a:pPr>
              <a:lnSpc>
                <a:spcPct val="112000"/>
              </a:lnSpc>
              <a:defRPr sz="1800" b="0">
                <a:solidFill>
                  <a:srgbClr val="5C4B51"/>
                </a:solidFill>
                <a:latin typeface="PT Sans"/>
              </a:defRPr>
            </a:pPr>
            <a:r>
              <a:t>1. Before we begin, take a moment to arrive in this room and sit in whatever way feels comfortable.</a:t>
            </a:r>
          </a:p>
          <a:p>
            <a:pPr>
              <a:lnSpc>
                <a:spcPct val="112000"/>
              </a:lnSpc>
              <a:defRPr sz="1800" b="0">
                <a:solidFill>
                  <a:srgbClr val="5C4B51"/>
                </a:solidFill>
                <a:latin typeface="PT Sans"/>
              </a:defRPr>
            </a:pPr>
            <a:r>
              <a:t>2. Let your attention rest on three things: a sound in the room, a sensation in your body and a thought passing through your mind.</a:t>
            </a:r>
          </a:p>
          <a:p>
            <a:pPr>
              <a:lnSpc>
                <a:spcPct val="112000"/>
              </a:lnSpc>
              <a:defRPr sz="1800" b="0">
                <a:solidFill>
                  <a:srgbClr val="5C4B51"/>
                </a:solidFill>
                <a:latin typeface="PT Sans"/>
              </a:defRPr>
            </a:pPr>
            <a:r>
              <a:t>3. You do not need to change any of them, because noticing is the whole practice.</a:t>
            </a:r>
          </a:p>
          <a:p>
            <a:pPr>
              <a:lnSpc>
                <a:spcPct val="112000"/>
              </a:lnSpc>
              <a:defRPr sz="1800" b="0">
                <a:solidFill>
                  <a:srgbClr val="5C4B51"/>
                </a:solidFill>
                <a:latin typeface="PT Sans"/>
              </a:defRPr>
            </a:pPr>
            <a:r>
              <a:t>4. When you are ready, bring your attention back to the room and look up.</a:t>
            </a:r>
          </a:p>
        </p:txBody>
      </p:sp>
      <p:pic>
        <p:nvPicPr>
          <p:cNvPr id="8" name="Picture 7" descr="rfw-logo.png"/>
          <p:cNvPicPr>
            <a:picLocks noChangeAspect="1"/>
          </p:cNvPicPr>
          <p:nvPr/>
        </p:nvPicPr>
        <p:blipFill>
          <a:blip r:embed="rId3"/>
          <a:stretch>
            <a:fillRect/>
          </a:stretch>
        </p:blipFill>
        <p:spPr>
          <a:xfrm>
            <a:off x="457200" y="6419088"/>
            <a:ext cx="868680" cy="595010"/>
          </a:xfrm>
          <a:prstGeom prst="rect">
            <a:avLst/>
          </a:prstGeom>
        </p:spPr>
      </p:pic>
      <p:sp>
        <p:nvSpPr>
          <p:cNvPr id="9" name="TextBox 8"/>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rfweducators.netlify.app/lessons/presence/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TALK ABOUT IT</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22000"/>
              </a:lnSpc>
              <a:defRPr sz="2200" b="0">
                <a:solidFill>
                  <a:srgbClr val="171636"/>
                </a:solidFill>
                <a:latin typeface="PT Sans"/>
              </a:defRPr>
            </a:pPr>
            <a:r>
              <a:t>•   What most often competes for people's attention?</a:t>
            </a:r>
          </a:p>
          <a:p>
            <a:pPr>
              <a:lnSpc>
                <a:spcPct val="122000"/>
              </a:lnSpc>
              <a:defRPr sz="2200" b="0">
                <a:solidFill>
                  <a:srgbClr val="171636"/>
                </a:solidFill>
                <a:latin typeface="PT Sans"/>
              </a:defRPr>
            </a:pPr>
            <a:r>
              <a:t>•   How does an absorbed experience differ from one met with divided attention?</a:t>
            </a:r>
          </a:p>
          <a:p>
            <a:pPr>
              <a:lnSpc>
                <a:spcPct val="122000"/>
              </a:lnSpc>
              <a:defRPr sz="2200" b="0">
                <a:solidFill>
                  <a:srgbClr val="171636"/>
                </a:solidFill>
                <a:latin typeface="PT Sans"/>
              </a:defRPr>
            </a:pPr>
            <a:r>
              <a:t>•   When might external rather than internal attention feel safer or more useful?</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rfweducators.netlify.app/lessons/presence/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16 MIN</a:t>
            </a:r>
          </a:p>
          <a:p>
            <a:pPr>
              <a:defRPr sz="3000" b="1">
                <a:solidFill>
                  <a:srgbClr val="171636"/>
                </a:solidFill>
                <a:latin typeface="Quicksand"/>
              </a:defRPr>
            </a:pPr>
            <a:r>
              <a:t>Three ways back to now</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1. Introduce anchors as present details that attention can rest on, with sitting, standing and movement available.</a:t>
            </a:r>
          </a:p>
          <a:p>
            <a:pPr>
              <a:lnSpc>
                <a:spcPct val="116000"/>
              </a:lnSpc>
              <a:defRPr sz="1900" b="0">
                <a:solidFill>
                  <a:srgbClr val="5C4B51"/>
                </a:solidFill>
                <a:latin typeface="PT Sans"/>
              </a:defRPr>
            </a:pPr>
            <a:r>
              <a:t>2. Try a contact anchor by noticing the floor, chair or another surface supporting the body for five seconds.</a:t>
            </a:r>
          </a:p>
          <a:p>
            <a:pPr>
              <a:lnSpc>
                <a:spcPct val="116000"/>
              </a:lnSpc>
              <a:defRPr sz="1900" b="0">
                <a:solidFill>
                  <a:srgbClr val="5C4B51"/>
                </a:solidFill>
                <a:latin typeface="PT Sans"/>
              </a:defRPr>
            </a:pPr>
            <a:r>
              <a:t>3. Try a sound anchor by identifying several separate sounds, or use visual details if listening closely is uncomfortable.</a:t>
            </a:r>
          </a:p>
          <a:p>
            <a:pPr>
              <a:lnSpc>
                <a:spcPct val="116000"/>
              </a:lnSpc>
              <a:defRPr sz="1900" b="0">
                <a:solidFill>
                  <a:srgbClr val="5C4B51"/>
                </a:solidFill>
                <a:latin typeface="PT Sans"/>
              </a:defRPr>
            </a:pPr>
            <a:r>
              <a:t>4. Try one ordinary breath without changing its depth or pace.</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rfweducators.netlify.app/lessons/presence/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16 MIN</a:t>
            </a:r>
          </a:p>
          <a:p>
            <a:pPr>
              <a:defRPr sz="3000" b="1">
                <a:solidFill>
                  <a:srgbClr val="171636"/>
                </a:solidFill>
                <a:latin typeface="Quicksand"/>
              </a:defRPr>
            </a:pPr>
            <a:r>
              <a:t>Three ways back to now</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5. In pairs, each person describes a neutral object for one minute while their partner listens. The task is detailed attention, not an impressive description.</a:t>
            </a:r>
          </a:p>
          <a:p>
            <a:pPr>
              <a:lnSpc>
                <a:spcPct val="116000"/>
              </a:lnSpc>
              <a:defRPr sz="1900" b="0">
                <a:solidFill>
                  <a:srgbClr val="5C4B51"/>
                </a:solidFill>
                <a:latin typeface="PT Sans"/>
              </a:defRPr>
            </a:pPr>
            <a:r>
              <a:t>6. Discuss how often attention wandered and how it returned, without ranking anyone's concentration.</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rfweducators.netlify.app/lessons/presence/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REFLECT</a:t>
            </a:r>
          </a:p>
        </p:txBody>
      </p:sp>
      <p:sp>
        <p:nvSpPr>
          <p:cNvPr id="5" name="Rounded Rectangle 4"/>
          <p:cNvSpPr/>
          <p:nvPr/>
        </p:nvSpPr>
        <p:spPr>
          <a:xfrm>
            <a:off x="822960" y="2286000"/>
            <a:ext cx="10543032" cy="2834640"/>
          </a:xfrm>
          <a:prstGeom prst="roundRect">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743200"/>
            <a:ext cx="9601200" cy="2011680"/>
          </a:xfrm>
          <a:prstGeom prst="rect">
            <a:avLst/>
          </a:prstGeom>
          <a:noFill/>
        </p:spPr>
        <p:txBody>
          <a:bodyPr wrap="square">
            <a:spAutoFit/>
          </a:bodyPr>
          <a:lstStyle/>
          <a:p>
            <a:pPr>
              <a:lnSpc>
                <a:spcPct val="114000"/>
              </a:lnSpc>
              <a:defRPr sz="2300" b="0">
                <a:solidFill>
                  <a:srgbClr val="171636"/>
                </a:solidFill>
                <a:latin typeface="PT Sans"/>
              </a:defRPr>
            </a:pPr>
            <a:r>
              <a:t>Where does your attention become absorbed naturally, and which anchor might help when you want to return to what is in front of you?</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rfweducators.netlify.app/lessons/presence/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280160" y="4114800"/>
            <a:ext cx="4206240" cy="420624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2194560"/>
            <a:ext cx="9235440" cy="2468880"/>
          </a:xfrm>
          <a:prstGeom prst="rect">
            <a:avLst/>
          </a:prstGeom>
          <a:noFill/>
        </p:spPr>
        <p:txBody>
          <a:bodyPr wrap="square" anchor="ctr">
            <a:spAutoFit/>
          </a:bodyPr>
          <a:lstStyle/>
          <a:p>
            <a:pPr algn="ctr">
              <a:lnSpc>
                <a:spcPct val="112000"/>
              </a:lnSpc>
              <a:defRPr sz="2500" b="1">
                <a:solidFill>
                  <a:srgbClr val="171636"/>
                </a:solidFill>
                <a:latin typeface="Quicksand"/>
              </a:defRPr>
            </a:pPr>
            <a:r>
              <a:t>Attention will wander again, because that is what minds do. Presence is the moment you notice and choose where to place it next.</a:t>
            </a:r>
          </a:p>
        </p:txBody>
      </p:sp>
      <p:pic>
        <p:nvPicPr>
          <p:cNvPr id="5" name="Picture 4" descr="rfw-logo.png"/>
          <p:cNvPicPr>
            <a:picLocks noChangeAspect="1"/>
          </p:cNvPicPr>
          <p:nvPr/>
        </p:nvPicPr>
        <p:blipFill>
          <a:blip r:embed="rId2"/>
          <a:stretch>
            <a:fillRect/>
          </a:stretch>
        </p:blipFill>
        <p:spPr>
          <a:xfrm>
            <a:off x="5227167" y="5166360"/>
            <a:ext cx="1737360" cy="1190021"/>
          </a:xfrm>
          <a:prstGeom prst="rect">
            <a:avLst/>
          </a:prstGeom>
        </p:spPr>
      </p:pic>
      <p:sp>
        <p:nvSpPr>
          <p:cNvPr id="6" name="TextBox 5"/>
          <p:cNvSpPr txBox="1"/>
          <p:nvPr/>
        </p:nvSpPr>
        <p:spPr>
          <a:xfrm>
            <a:off x="822960" y="6419088"/>
            <a:ext cx="10545775" cy="365760"/>
          </a:xfrm>
          <a:prstGeom prst="rect">
            <a:avLst/>
          </a:prstGeom>
          <a:noFill/>
        </p:spPr>
        <p:txBody>
          <a:bodyPr wrap="square">
            <a:spAutoFit/>
          </a:bodyPr>
          <a:lstStyle/>
          <a:p>
            <a:pPr algn="ctr">
              <a:defRPr sz="1200" b="0">
                <a:solidFill>
                  <a:srgbClr val="5C4B51"/>
                </a:solidFill>
                <a:latin typeface="PT Sans"/>
              </a:defRPr>
            </a:pPr>
            <a:r>
              <a:t>Recipes for Wellbeing · CC BY-NC 4.0 · free for classroom use   ·   rfweducators.netlify.app/lessons/presence/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BEFORE YOU GO</a:t>
            </a:r>
          </a:p>
          <a:p>
            <a:pPr>
              <a:defRPr sz="3000" b="1">
                <a:solidFill>
                  <a:srgbClr val="171636"/>
                </a:solidFill>
                <a:latin typeface="Quicksand"/>
              </a:defRPr>
            </a:pPr>
            <a:r>
              <a:t>Exit ticket</a:t>
            </a:r>
          </a:p>
        </p:txBody>
      </p:sp>
      <p:sp>
        <p:nvSpPr>
          <p:cNvPr id="5" name="TextBox 4"/>
          <p:cNvSpPr txBox="1"/>
          <p:nvPr/>
        </p:nvSpPr>
        <p:spPr>
          <a:xfrm>
            <a:off x="822960" y="2148840"/>
            <a:ext cx="10515600" cy="3931920"/>
          </a:xfrm>
          <a:prstGeom prst="rect">
            <a:avLst/>
          </a:prstGeom>
          <a:noFill/>
        </p:spPr>
        <p:txBody>
          <a:bodyPr wrap="square">
            <a:spAutoFit/>
          </a:bodyPr>
          <a:lstStyle/>
          <a:p>
            <a:pPr>
              <a:lnSpc>
                <a:spcPct val="110000"/>
              </a:lnSpc>
              <a:defRPr sz="1800" b="1">
                <a:solidFill>
                  <a:srgbClr val="171636"/>
                </a:solidFill>
                <a:latin typeface="Quicksand"/>
              </a:defRPr>
            </a:pPr>
            <a:r>
              <a:t>1. What does presence mean, as explored in this lesson?</a:t>
            </a:r>
          </a:p>
          <a:p>
            <a:pPr>
              <a:lnSpc>
                <a:spcPct val="110000"/>
              </a:lnSpc>
              <a:defRPr sz="1500" b="0">
                <a:solidFill>
                  <a:srgbClr val="5C4B51"/>
                </a:solidFill>
                <a:latin typeface="PT Sans"/>
              </a:defRPr>
            </a:pPr>
            <a:r>
              <a:t>     a) Feeling relaxed and happy at all times</a:t>
            </a:r>
          </a:p>
          <a:p>
            <a:pPr>
              <a:lnSpc>
                <a:spcPct val="110000"/>
              </a:lnSpc>
              <a:defRPr sz="1500" b="0">
                <a:solidFill>
                  <a:srgbClr val="5C4B51"/>
                </a:solidFill>
                <a:latin typeface="PT Sans"/>
              </a:defRPr>
            </a:pPr>
            <a:r>
              <a:t>     b) Noticing when attention has drifted and bringing it back to the present moment</a:t>
            </a:r>
          </a:p>
          <a:p>
            <a:pPr>
              <a:lnSpc>
                <a:spcPct val="110000"/>
              </a:lnSpc>
              <a:defRPr sz="1500" b="0">
                <a:solidFill>
                  <a:srgbClr val="5C4B51"/>
                </a:solidFill>
                <a:latin typeface="PT Sans"/>
              </a:defRPr>
            </a:pPr>
            <a:r>
              <a:t>     c) Predicting what will happen in the future</a:t>
            </a:r>
          </a:p>
          <a:p>
            <a:pPr>
              <a:lnSpc>
                <a:spcPct val="110000"/>
              </a:lnSpc>
              <a:defRPr sz="1500" b="0">
                <a:solidFill>
                  <a:srgbClr val="5C4B51"/>
                </a:solidFill>
                <a:latin typeface="PT Sans"/>
              </a:defRPr>
            </a:pPr>
            <a:r>
              <a:t>     d) Remembering every detail of the past</a:t>
            </a:r>
          </a:p>
          <a:p>
            <a:pPr>
              <a:lnSpc>
                <a:spcPct val="110000"/>
              </a:lnSpc>
              <a:defRPr sz="1800" b="1">
                <a:solidFill>
                  <a:srgbClr val="171636"/>
                </a:solidFill>
                <a:latin typeface="Quicksand"/>
              </a:defRPr>
            </a:pPr>
            <a:r>
              <a:t>2. According to the lesson, what is true when attention wanders and comes back many times?</a:t>
            </a:r>
          </a:p>
          <a:p>
            <a:pPr>
              <a:lnSpc>
                <a:spcPct val="110000"/>
              </a:lnSpc>
              <a:defRPr sz="1500" b="0">
                <a:solidFill>
                  <a:srgbClr val="5C4B51"/>
                </a:solidFill>
                <a:latin typeface="PT Sans"/>
              </a:defRPr>
            </a:pPr>
            <a:r>
              <a:t>     a) The practice has failed and needs to start again</a:t>
            </a:r>
          </a:p>
          <a:p>
            <a:pPr>
              <a:lnSpc>
                <a:spcPct val="110000"/>
              </a:lnSpc>
              <a:defRPr sz="1500" b="0">
                <a:solidFill>
                  <a:srgbClr val="5C4B51"/>
                </a:solidFill>
                <a:latin typeface="PT Sans"/>
              </a:defRPr>
            </a:pPr>
            <a:r>
              <a:t>     b) It shows the person is not good at presence</a:t>
            </a:r>
          </a:p>
          <a:p>
            <a:pPr>
              <a:lnSpc>
                <a:spcPct val="110000"/>
              </a:lnSpc>
              <a:defRPr sz="1500" b="0">
                <a:solidFill>
                  <a:srgbClr val="5C4B51"/>
                </a:solidFill>
                <a:latin typeface="PT Sans"/>
              </a:defRPr>
            </a:pPr>
            <a:r>
              <a:t>     c) The mind should be emptied before trying again</a:t>
            </a:r>
          </a:p>
          <a:p>
            <a:pPr>
              <a:lnSpc>
                <a:spcPct val="110000"/>
              </a:lnSpc>
              <a:defRPr sz="1500" b="0">
                <a:solidFill>
                  <a:srgbClr val="5C4B51"/>
                </a:solidFill>
                <a:latin typeface="PT Sans"/>
              </a:defRPr>
            </a:pPr>
            <a:r>
              <a:t>     d) Each return is part of the practice</a:t>
            </a:r>
          </a:p>
          <a:p>
            <a:pPr>
              <a:lnSpc>
                <a:spcPct val="110000"/>
              </a:lnSpc>
              <a:defRPr sz="1800" b="1">
                <a:solidFill>
                  <a:srgbClr val="171636"/>
                </a:solidFill>
                <a:latin typeface="Quicksand"/>
              </a:defRPr>
            </a:pPr>
            <a:r>
              <a:t>3. Which of these is an example of an anchor used in the lesson to bring attention back to the present?</a:t>
            </a:r>
          </a:p>
          <a:p>
            <a:pPr>
              <a:lnSpc>
                <a:spcPct val="110000"/>
              </a:lnSpc>
              <a:defRPr sz="1500" b="0">
                <a:solidFill>
                  <a:srgbClr val="5C4B51"/>
                </a:solidFill>
                <a:latin typeface="PT Sans"/>
              </a:defRPr>
            </a:pPr>
            <a:r>
              <a:t>     a) Feeling your feet pressing into the floor</a:t>
            </a:r>
          </a:p>
          <a:p>
            <a:pPr>
              <a:lnSpc>
                <a:spcPct val="110000"/>
              </a:lnSpc>
              <a:defRPr sz="1500" b="0">
                <a:solidFill>
                  <a:srgbClr val="5C4B51"/>
                </a:solidFill>
                <a:latin typeface="PT Sans"/>
              </a:defRPr>
            </a:pPr>
            <a:r>
              <a:t>     b) Planning next weekend in detail</a:t>
            </a:r>
          </a:p>
          <a:p>
            <a:pPr>
              <a:lnSpc>
                <a:spcPct val="110000"/>
              </a:lnSpc>
              <a:defRPr sz="1500" b="0">
                <a:solidFill>
                  <a:srgbClr val="5C4B51"/>
                </a:solidFill>
                <a:latin typeface="PT Sans"/>
              </a:defRPr>
            </a:pPr>
            <a:r>
              <a:t>     c) Replaying an earlier conversation</a:t>
            </a:r>
          </a:p>
          <a:p>
            <a:pPr>
              <a:lnSpc>
                <a:spcPct val="110000"/>
              </a:lnSpc>
              <a:defRPr sz="1500" b="0">
                <a:solidFill>
                  <a:srgbClr val="5C4B51"/>
                </a:solidFill>
                <a:latin typeface="PT Sans"/>
              </a:defRPr>
            </a:pPr>
            <a:r>
              <a:t>     d) Scrolling through a phone</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rfweducators.netlify.app/lessons/presence/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