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Rest without having to earn it</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non-performing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School, work and online life can make worth feel tied to output, responsiveness and achievement. Non-performing reminds us that a person remains worthy when nothing is being produced or improved. Rest is a foundation of life. It does not have to earn its place by sending us back to work with more energy.</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The do-nothing minute</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Some days ask a great deal of us, so for one minute this class will ask for nothing to be produced.</a:t>
            </a:r>
          </a:p>
          <a:p>
            <a:pPr>
              <a:lnSpc>
                <a:spcPct val="112000"/>
              </a:lnSpc>
              <a:defRPr sz="1800" b="0">
                <a:solidFill>
                  <a:srgbClr val="5C4B51"/>
                </a:solidFill>
                <a:latin typeface="PT Sans"/>
              </a:defRPr>
            </a:pPr>
            <a:r>
              <a:t>2. Sit, shift, doodle or let your eyes rest somewhere comfortable. You do not need to look calm or hold yourself still.</a:t>
            </a:r>
          </a:p>
          <a:p>
            <a:pPr>
              <a:lnSpc>
                <a:spcPct val="112000"/>
              </a:lnSpc>
              <a:defRPr sz="1800" b="0">
                <a:solidFill>
                  <a:srgbClr val="5C4B51"/>
                </a:solidFill>
                <a:latin typeface="PT Sans"/>
              </a:defRPr>
            </a:pPr>
            <a:r>
              <a:t>3. If your mind calls the minute a waste, notice the thought without arguing with it.</a:t>
            </a:r>
          </a:p>
          <a:p>
            <a:pPr>
              <a:lnSpc>
                <a:spcPct val="112000"/>
              </a:lnSpc>
              <a:defRPr sz="1800" b="0">
                <a:solidFill>
                  <a:srgbClr val="5C4B51"/>
                </a:solidFill>
                <a:latin typeface="PT Sans"/>
              </a:defRPr>
            </a:pPr>
            <a:r>
              <a:t>4. I will keep the time, and when it ends we will begin gently rather than testing how quickly anyone can return.</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Where does pressure to stay useful or responsive come from?</a:t>
            </a:r>
          </a:p>
          <a:p>
            <a:pPr>
              <a:lnSpc>
                <a:spcPct val="122000"/>
              </a:lnSpc>
              <a:defRPr sz="2200" b="0">
                <a:solidFill>
                  <a:srgbClr val="171636"/>
                </a:solidFill>
                <a:latin typeface="PT Sans"/>
              </a:defRPr>
            </a:pPr>
            <a:r>
              <a:t>•   Why can doing nothing feel uncomfortable or guilty?</a:t>
            </a:r>
          </a:p>
          <a:p>
            <a:pPr>
              <a:lnSpc>
                <a:spcPct val="122000"/>
              </a:lnSpc>
              <a:defRPr sz="2200" b="0">
                <a:solidFill>
                  <a:srgbClr val="171636"/>
                </a:solidFill>
                <a:latin typeface="PT Sans"/>
              </a:defRPr>
            </a:pPr>
            <a:r>
              <a:t>•   What would a school that treated rest as foundational do differently?</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A menu with no useful outcome</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Ask each group to create a menu of small, safe and enjoyable activities that do not need to achieve or improve anything.</a:t>
            </a:r>
          </a:p>
          <a:p>
            <a:pPr>
              <a:lnSpc>
                <a:spcPct val="116000"/>
              </a:lnSpc>
              <a:defRPr sz="1900" b="0">
                <a:solidFill>
                  <a:srgbClr val="5C4B51"/>
                </a:solidFill>
                <a:latin typeface="PT Sans"/>
              </a:defRPr>
            </a:pPr>
            <a:r>
              <a:t>2. Offer examples such as watching clouds, doodling without a plan, listening to one song or feeling sunlight on the face.</a:t>
            </a:r>
          </a:p>
          <a:p>
            <a:pPr>
              <a:lnSpc>
                <a:spcPct val="116000"/>
              </a:lnSpc>
              <a:defRPr sz="1900" b="0">
                <a:solidFill>
                  <a:srgbClr val="5C4B51"/>
                </a:solidFill>
                <a:latin typeface="PT Sans"/>
              </a:defRPr>
            </a:pPr>
            <a:r>
              <a:t>3. Include options for different bodies, sensory needs, living situations, budgets and levels of available time.</a:t>
            </a:r>
          </a:p>
          <a:p>
            <a:pPr>
              <a:lnSpc>
                <a:spcPct val="116000"/>
              </a:lnSpc>
              <a:defRPr sz="1900" b="0">
                <a:solidFill>
                  <a:srgbClr val="5C4B51"/>
                </a:solidFill>
                <a:latin typeface="PT Sans"/>
              </a:defRPr>
            </a:pPr>
            <a:r>
              <a:t>4. Ask which items may be difficult to allow without guilt and where that guilt may have been learned.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A menu with no useful outcome</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Name the difference between a personal pause and the structural need for humane workloads, breaks and access to rest.</a:t>
            </a:r>
          </a:p>
          <a:p>
            <a:pPr>
              <a:lnSpc>
                <a:spcPct val="116000"/>
              </a:lnSpc>
              <a:defRPr sz="1900" b="0">
                <a:solidFill>
                  <a:srgbClr val="5C4B51"/>
                </a:solidFill>
                <a:latin typeface="PT Sans"/>
              </a:defRPr>
            </a:pPr>
            <a:r>
              <a:t>6. Gather one idea from each group, then let students privately choose one, reject the menu or add their own.</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Where do people your age meet pressure to be productive, and what is one form of rest that could be allowed to matter without becoming useful?</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Nothing in the opening minute needed to be earned. Your value did not rise or fall with what you produced, and rest does not need to repay the time it takes.</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is "non-performing" mainly about?</a:t>
            </a:r>
          </a:p>
          <a:p>
            <a:pPr>
              <a:lnSpc>
                <a:spcPct val="110000"/>
              </a:lnSpc>
              <a:defRPr sz="1500" b="0">
                <a:solidFill>
                  <a:srgbClr val="5C4B51"/>
                </a:solidFill>
                <a:latin typeface="PT Sans"/>
              </a:defRPr>
            </a:pPr>
            <a:r>
              <a:t>     a) Avoiding responsibilities whenever possible</a:t>
            </a:r>
          </a:p>
          <a:p>
            <a:pPr>
              <a:lnSpc>
                <a:spcPct val="110000"/>
              </a:lnSpc>
              <a:defRPr sz="1500" b="0">
                <a:solidFill>
                  <a:srgbClr val="5C4B51"/>
                </a:solidFill>
                <a:latin typeface="PT Sans"/>
              </a:defRPr>
            </a:pPr>
            <a:r>
              <a:t>     b) Being lazy instead of getting things done</a:t>
            </a:r>
          </a:p>
          <a:p>
            <a:pPr>
              <a:lnSpc>
                <a:spcPct val="110000"/>
              </a:lnSpc>
              <a:defRPr sz="1500" b="0">
                <a:solidFill>
                  <a:srgbClr val="5C4B51"/>
                </a:solidFill>
                <a:latin typeface="PT Sans"/>
              </a:defRPr>
            </a:pPr>
            <a:r>
              <a:t>     c) Resting without needing to earn it through being useful or productive</a:t>
            </a:r>
          </a:p>
          <a:p>
            <a:pPr>
              <a:lnSpc>
                <a:spcPct val="110000"/>
              </a:lnSpc>
              <a:defRPr sz="1500" b="0">
                <a:solidFill>
                  <a:srgbClr val="5C4B51"/>
                </a:solidFill>
                <a:latin typeface="PT Sans"/>
              </a:defRPr>
            </a:pPr>
            <a:r>
              <a:t>     d) Achieving more in less time</a:t>
            </a:r>
          </a:p>
          <a:p>
            <a:pPr>
              <a:lnSpc>
                <a:spcPct val="110000"/>
              </a:lnSpc>
              <a:defRPr sz="1800" b="1">
                <a:solidFill>
                  <a:srgbClr val="171636"/>
                </a:solidFill>
                <a:latin typeface="Quicksand"/>
              </a:defRPr>
            </a:pPr>
            <a:r>
              <a:t>2. How does the lesson describe non-performing?</a:t>
            </a:r>
          </a:p>
          <a:p>
            <a:pPr>
              <a:lnSpc>
                <a:spcPct val="110000"/>
              </a:lnSpc>
              <a:defRPr sz="1500" b="0">
                <a:solidFill>
                  <a:srgbClr val="5C4B51"/>
                </a:solidFill>
                <a:latin typeface="PT Sans"/>
              </a:defRPr>
            </a:pPr>
            <a:r>
              <a:t>     a) Avoiding every responsibility</a:t>
            </a:r>
          </a:p>
          <a:p>
            <a:pPr>
              <a:lnSpc>
                <a:spcPct val="110000"/>
              </a:lnSpc>
              <a:defRPr sz="1500" b="0">
                <a:solidFill>
                  <a:srgbClr val="5C4B51"/>
                </a:solidFill>
                <a:latin typeface="PT Sans"/>
              </a:defRPr>
            </a:pPr>
            <a:r>
              <a:t>     b) Stepping out of the demand to demonstrate value for a while</a:t>
            </a:r>
          </a:p>
          <a:p>
            <a:pPr>
              <a:lnSpc>
                <a:spcPct val="110000"/>
              </a:lnSpc>
              <a:defRPr sz="1500" b="0">
                <a:solidFill>
                  <a:srgbClr val="5C4B51"/>
                </a:solidFill>
                <a:latin typeface="PT Sans"/>
              </a:defRPr>
            </a:pPr>
            <a:r>
              <a:t>     c) Denying that work can carry meaning</a:t>
            </a:r>
          </a:p>
          <a:p>
            <a:pPr>
              <a:lnSpc>
                <a:spcPct val="110000"/>
              </a:lnSpc>
              <a:defRPr sz="1500" b="0">
                <a:solidFill>
                  <a:srgbClr val="5C4B51"/>
                </a:solidFill>
                <a:latin typeface="PT Sans"/>
              </a:defRPr>
            </a:pPr>
            <a:r>
              <a:t>     d) Getting more done in less time</a:t>
            </a:r>
          </a:p>
          <a:p>
            <a:pPr>
              <a:lnSpc>
                <a:spcPct val="110000"/>
              </a:lnSpc>
              <a:defRPr sz="1800" b="1">
                <a:solidFill>
                  <a:srgbClr val="171636"/>
                </a:solidFill>
                <a:latin typeface="Quicksand"/>
              </a:defRPr>
            </a:pPr>
            <a:r>
              <a:t>3. What point does the lesson make about rest?</a:t>
            </a:r>
          </a:p>
          <a:p>
            <a:pPr>
              <a:lnSpc>
                <a:spcPct val="110000"/>
              </a:lnSpc>
              <a:defRPr sz="1500" b="0">
                <a:solidFill>
                  <a:srgbClr val="5C4B51"/>
                </a:solidFill>
                <a:latin typeface="PT Sans"/>
              </a:defRPr>
            </a:pPr>
            <a:r>
              <a:t>     a) Rest only counts if it makes you more productive afterwards</a:t>
            </a:r>
          </a:p>
          <a:p>
            <a:pPr>
              <a:lnSpc>
                <a:spcPct val="110000"/>
              </a:lnSpc>
              <a:defRPr sz="1500" b="0">
                <a:solidFill>
                  <a:srgbClr val="5C4B51"/>
                </a:solidFill>
                <a:latin typeface="PT Sans"/>
              </a:defRPr>
            </a:pPr>
            <a:r>
              <a:t>     b) Rest has to be earned by finishing your to-do list first</a:t>
            </a:r>
          </a:p>
          <a:p>
            <a:pPr>
              <a:lnSpc>
                <a:spcPct val="110000"/>
              </a:lnSpc>
              <a:defRPr sz="1500" b="0">
                <a:solidFill>
                  <a:srgbClr val="5C4B51"/>
                </a:solidFill>
                <a:latin typeface="PT Sans"/>
              </a:defRPr>
            </a:pPr>
            <a:r>
              <a:t>     c) Rest is only for people who are exhausted</a:t>
            </a:r>
          </a:p>
          <a:p>
            <a:pPr>
              <a:lnSpc>
                <a:spcPct val="110000"/>
              </a:lnSpc>
              <a:defRPr sz="1500" b="0">
                <a:solidFill>
                  <a:srgbClr val="5C4B51"/>
                </a:solidFill>
                <a:latin typeface="PT Sans"/>
              </a:defRPr>
            </a:pPr>
            <a:r>
              <a:t>     d) Rest can count on its own, without needing to earn its place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rfweducators.netlify.app/lessons/non-performing/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