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Belonging to the living world</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nature kinship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The living world continues within and around busy school days, even when our attention is elsewhere. Noticing one living thing can remind us that human life depends on wider relationships with air, water, soil, plants and other species. Connection does not require access to a dramatic landscape; it can begin with what is already nearby.</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One sign of spring</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The season is changing around us, whether the signs are obvious or easy to miss.</a:t>
            </a:r>
          </a:p>
          <a:p>
            <a:pPr>
              <a:lnSpc>
                <a:spcPct val="112000"/>
              </a:lnSpc>
              <a:defRPr sz="1800" b="0">
                <a:solidFill>
                  <a:srgbClr val="5C4B51"/>
                </a:solidFill>
                <a:latin typeface="PT Sans"/>
              </a:defRPr>
            </a:pPr>
            <a:r>
              <a:t>2. Find one sign you have noticed recently, or look through the window for one now.</a:t>
            </a:r>
          </a:p>
          <a:p>
            <a:pPr>
              <a:lnSpc>
                <a:spcPct val="112000"/>
              </a:lnSpc>
              <a:defRPr sz="1800" b="0">
                <a:solidFill>
                  <a:srgbClr val="5C4B51"/>
                </a:solidFill>
                <a:latin typeface="PT Sans"/>
              </a:defRPr>
            </a:pPr>
            <a:r>
              <a:t>3. Hold the detail in mind for a moment without asking it to mean anything more.</a:t>
            </a:r>
          </a:p>
          <a:p>
            <a:pPr>
              <a:lnSpc>
                <a:spcPct val="112000"/>
              </a:lnSpc>
              <a:defRPr sz="1800" b="0">
                <a:solidFill>
                  <a:srgbClr val="5C4B51"/>
                </a:solidFill>
                <a:latin typeface="PT Sans"/>
              </a:defRPr>
            </a:pPr>
            <a:r>
              <a:t>4. If you would like to, offer your sign in three words or fewer. Passing is welcome.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Where does the living world appear in an ordinary day, including in cities and indoors?</a:t>
            </a:r>
          </a:p>
          <a:p>
            <a:pPr>
              <a:lnSpc>
                <a:spcPct val="122000"/>
              </a:lnSpc>
              <a:defRPr sz="2200" b="0">
                <a:solidFill>
                  <a:srgbClr val="171636"/>
                </a:solidFill>
                <a:latin typeface="PT Sans"/>
              </a:defRPr>
            </a:pPr>
            <a:r>
              <a:t>•   What changes when people speak of belonging to nature instead of visiting it?</a:t>
            </a:r>
          </a:p>
          <a:p>
            <a:pPr>
              <a:lnSpc>
                <a:spcPct val="122000"/>
              </a:lnSpc>
              <a:defRPr sz="2200" b="0">
                <a:solidFill>
                  <a:srgbClr val="171636"/>
                </a:solidFill>
                <a:latin typeface="PT Sans"/>
              </a:defRPr>
            </a:pPr>
            <a:r>
              <a:t>•   Who has access to clean, safe and biodiverse spaces, and who is responsible for that access?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Meet one living thing</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Give each group one nearby or pictured living thing, such as a tree, bird, insect, moss or classroom plant.</a:t>
            </a:r>
          </a:p>
          <a:p>
            <a:pPr>
              <a:lnSpc>
                <a:spcPct val="116000"/>
              </a:lnSpc>
              <a:defRPr sz="1900" b="0">
                <a:solidFill>
                  <a:srgbClr val="5C4B51"/>
                </a:solidFill>
                <a:latin typeface="PT Sans"/>
              </a:defRPr>
            </a:pPr>
            <a:r>
              <a:t>2. Spend two quiet minutes observing colour, shape, movement, surroundings and change. Separate what can be observed from what is imagined.</a:t>
            </a:r>
          </a:p>
          <a:p>
            <a:pPr>
              <a:lnSpc>
                <a:spcPct val="116000"/>
              </a:lnSpc>
              <a:defRPr sz="1900" b="0">
                <a:solidFill>
                  <a:srgbClr val="5C4B51"/>
                </a:solidFill>
                <a:latin typeface="PT Sans"/>
              </a:defRPr>
            </a:pPr>
            <a:r>
              <a:t>3. Create a short profile of what the organism may need, what relationships sustain it and what it contributes to its surroundings.</a:t>
            </a:r>
          </a:p>
          <a:p>
            <a:pPr>
              <a:lnSpc>
                <a:spcPct val="116000"/>
              </a:lnSpc>
              <a:defRPr sz="1900" b="0">
                <a:solidFill>
                  <a:srgbClr val="5C4B51"/>
                </a:solidFill>
                <a:latin typeface="PT Sans"/>
              </a:defRPr>
            </a:pPr>
            <a:r>
              <a:t>4. Trace one connection between its life and human life, avoiding claims the group cannot support.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Meet one living thing</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As a creative option, write one or two lines the living thing might say to the school or city, clearly naming this as imagination.</a:t>
            </a:r>
          </a:p>
          <a:p>
            <a:pPr>
              <a:lnSpc>
                <a:spcPct val="116000"/>
              </a:lnSpc>
              <a:defRPr sz="1900" b="0">
                <a:solidFill>
                  <a:srgbClr val="5C4B51"/>
                </a:solidFill>
                <a:latin typeface="PT Sans"/>
              </a:defRPr>
            </a:pPr>
            <a:r>
              <a:t>6. Share one observation or connection from each group and collect questions that remain.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What is one small and possible way to remain in contact with the living world during a busy day, and what conditions would make that easier?</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 living world does not begin at the edge of a city or a school. It is already part of the air, water, food and relationships that hold this day.</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does nature sensitivity mean?</a:t>
            </a:r>
          </a:p>
          <a:p>
            <a:pPr>
              <a:lnSpc>
                <a:spcPct val="110000"/>
              </a:lnSpc>
              <a:defRPr sz="1500" b="0">
                <a:solidFill>
                  <a:srgbClr val="5C4B51"/>
                </a:solidFill>
                <a:latin typeface="PT Sans"/>
              </a:defRPr>
            </a:pPr>
            <a:r>
              <a:t>     a) Admiring nature from a distance as scenery</a:t>
            </a:r>
          </a:p>
          <a:p>
            <a:pPr>
              <a:lnSpc>
                <a:spcPct val="110000"/>
              </a:lnSpc>
              <a:defRPr sz="1500" b="0">
                <a:solidFill>
                  <a:srgbClr val="5C4B51"/>
                </a:solidFill>
                <a:latin typeface="PT Sans"/>
              </a:defRPr>
            </a:pPr>
            <a:r>
              <a:t>     b) Studying plants and animals scientifically</a:t>
            </a:r>
          </a:p>
          <a:p>
            <a:pPr>
              <a:lnSpc>
                <a:spcPct val="110000"/>
              </a:lnSpc>
              <a:defRPr sz="1500" b="0">
                <a:solidFill>
                  <a:srgbClr val="5C4B51"/>
                </a:solidFill>
                <a:latin typeface="PT Sans"/>
              </a:defRPr>
            </a:pPr>
            <a:r>
              <a:t>     c) Recognising the living world as a relationship rather than scenery</a:t>
            </a:r>
          </a:p>
          <a:p>
            <a:pPr>
              <a:lnSpc>
                <a:spcPct val="110000"/>
              </a:lnSpc>
              <a:defRPr sz="1500" b="0">
                <a:solidFill>
                  <a:srgbClr val="5C4B51"/>
                </a:solidFill>
                <a:latin typeface="PT Sans"/>
              </a:defRPr>
            </a:pPr>
            <a:r>
              <a:t>     d) Visiting wild, untouched places regularly</a:t>
            </a:r>
          </a:p>
          <a:p>
            <a:pPr>
              <a:lnSpc>
                <a:spcPct val="110000"/>
              </a:lnSpc>
              <a:defRPr sz="1800" b="1">
                <a:solidFill>
                  <a:srgbClr val="171636"/>
                </a:solidFill>
                <a:latin typeface="Quicksand"/>
              </a:defRPr>
            </a:pPr>
            <a:r>
              <a:t>2. What does the lesson say about where connection with the living world can begin?</a:t>
            </a:r>
          </a:p>
          <a:p>
            <a:pPr>
              <a:lnSpc>
                <a:spcPct val="110000"/>
              </a:lnSpc>
              <a:defRPr sz="1500" b="0">
                <a:solidFill>
                  <a:srgbClr val="5C4B51"/>
                </a:solidFill>
                <a:latin typeface="PT Sans"/>
              </a:defRPr>
            </a:pPr>
            <a:r>
              <a:t>     a) Only in dramatic landscapes such as forests or mountains</a:t>
            </a:r>
          </a:p>
          <a:p>
            <a:pPr>
              <a:lnSpc>
                <a:spcPct val="110000"/>
              </a:lnSpc>
              <a:defRPr sz="1500" b="0">
                <a:solidFill>
                  <a:srgbClr val="5C4B51"/>
                </a:solidFill>
                <a:latin typeface="PT Sans"/>
              </a:defRPr>
            </a:pPr>
            <a:r>
              <a:t>     b) Only with animals, never plants</a:t>
            </a:r>
          </a:p>
          <a:p>
            <a:pPr>
              <a:lnSpc>
                <a:spcPct val="110000"/>
              </a:lnSpc>
              <a:defRPr sz="1500" b="0">
                <a:solidFill>
                  <a:srgbClr val="5C4B51"/>
                </a:solidFill>
                <a:latin typeface="PT Sans"/>
              </a:defRPr>
            </a:pPr>
            <a:r>
              <a:t>     c) Only once nature's harsher sides, such as decay, are ignored</a:t>
            </a:r>
          </a:p>
          <a:p>
            <a:pPr>
              <a:lnSpc>
                <a:spcPct val="110000"/>
              </a:lnSpc>
              <a:defRPr sz="1500" b="0">
                <a:solidFill>
                  <a:srgbClr val="5C4B51"/>
                </a:solidFill>
                <a:latin typeface="PT Sans"/>
              </a:defRPr>
            </a:pPr>
            <a:r>
              <a:t>     d) With what is already nearby, without needing a dramatic landscape</a:t>
            </a:r>
          </a:p>
          <a:p>
            <a:pPr>
              <a:lnSpc>
                <a:spcPct val="110000"/>
              </a:lnSpc>
              <a:defRPr sz="1800" b="1">
                <a:solidFill>
                  <a:srgbClr val="171636"/>
                </a:solidFill>
                <a:latin typeface="Quicksand"/>
              </a:defRPr>
            </a:pPr>
            <a:r>
              <a:t>3. In Meet one living thing, what are groups asked to separate while observing?</a:t>
            </a:r>
          </a:p>
          <a:p>
            <a:pPr>
              <a:lnSpc>
                <a:spcPct val="110000"/>
              </a:lnSpc>
              <a:defRPr sz="1500" b="0">
                <a:solidFill>
                  <a:srgbClr val="5C4B51"/>
                </a:solidFill>
                <a:latin typeface="PT Sans"/>
              </a:defRPr>
            </a:pPr>
            <a:r>
              <a:t>     a) What can be observed from what is imagined</a:t>
            </a:r>
          </a:p>
          <a:p>
            <a:pPr>
              <a:lnSpc>
                <a:spcPct val="110000"/>
              </a:lnSpc>
              <a:defRPr sz="1500" b="0">
                <a:solidFill>
                  <a:srgbClr val="5C4B51"/>
                </a:solidFill>
                <a:latin typeface="PT Sans"/>
              </a:defRPr>
            </a:pPr>
            <a:r>
              <a:t>     b) Plants from animals</a:t>
            </a:r>
          </a:p>
          <a:p>
            <a:pPr>
              <a:lnSpc>
                <a:spcPct val="110000"/>
              </a:lnSpc>
              <a:defRPr sz="1500" b="0">
                <a:solidFill>
                  <a:srgbClr val="5C4B51"/>
                </a:solidFill>
                <a:latin typeface="PT Sans"/>
              </a:defRPr>
            </a:pPr>
            <a:r>
              <a:t>     c) Beautiful features from ugly ones</a:t>
            </a:r>
          </a:p>
          <a:p>
            <a:pPr>
              <a:lnSpc>
                <a:spcPct val="110000"/>
              </a:lnSpc>
              <a:defRPr sz="1500" b="0">
                <a:solidFill>
                  <a:srgbClr val="5C4B51"/>
                </a:solidFill>
                <a:latin typeface="PT Sans"/>
              </a:defRPr>
            </a:pPr>
            <a:r>
              <a:t>     d) Native species from introduced species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rfweducators.netlify.app/lessons/nature-sensitivity/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