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 Id="rId3"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DF8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Oval 2"/>
          <p:cNvSpPr/>
          <p:nvPr/>
        </p:nvSpPr>
        <p:spPr>
          <a:xfrm>
            <a:off x="-1463040" y="-2011680"/>
            <a:ext cx="4754880" cy="4754880"/>
          </a:xfrm>
          <a:prstGeom prst="ellipse">
            <a:avLst/>
          </a:prstGeom>
          <a:solidFill>
            <a:srgbClr val="FDF2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Oval 3"/>
          <p:cNvSpPr/>
          <p:nvPr/>
        </p:nvSpPr>
        <p:spPr>
          <a:xfrm>
            <a:off x="9997135" y="4846320"/>
            <a:ext cx="3840480" cy="3840480"/>
          </a:xfrm>
          <a:prstGeom prst="ellipse">
            <a:avLst/>
          </a:prstGeom>
          <a:solidFill>
            <a:srgbClr val="FDF2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5" name="Picture 4" descr="rfw-logo.png"/>
          <p:cNvPicPr>
            <a:picLocks noChangeAspect="1"/>
          </p:cNvPicPr>
          <p:nvPr/>
        </p:nvPicPr>
        <p:blipFill>
          <a:blip r:embed="rId2"/>
          <a:stretch>
            <a:fillRect/>
          </a:stretch>
        </p:blipFill>
        <p:spPr>
          <a:xfrm>
            <a:off x="822960" y="658368"/>
            <a:ext cx="1737360" cy="1190021"/>
          </a:xfrm>
          <a:prstGeom prst="rect">
            <a:avLst/>
          </a:prstGeom>
        </p:spPr>
      </p:pic>
      <p:sp>
        <p:nvSpPr>
          <p:cNvPr id="6" name="TextBox 5"/>
          <p:cNvSpPr txBox="1"/>
          <p:nvPr/>
        </p:nvSpPr>
        <p:spPr>
          <a:xfrm>
            <a:off x="841248" y="2286000"/>
            <a:ext cx="6126480" cy="457200"/>
          </a:xfrm>
          <a:prstGeom prst="rect">
            <a:avLst/>
          </a:prstGeom>
          <a:noFill/>
        </p:spPr>
        <p:txBody>
          <a:bodyPr wrap="square">
            <a:spAutoFit/>
          </a:bodyPr>
          <a:lstStyle/>
          <a:p>
            <a:pPr>
              <a:defRPr sz="1500" b="1">
                <a:solidFill>
                  <a:srgbClr val="F36D62"/>
                </a:solidFill>
                <a:latin typeface="Quicksand"/>
              </a:defRPr>
            </a:pPr>
            <a:r>
              <a:t>WHOLEBEING FOR EDUCATORS · LESSON</a:t>
            </a:r>
          </a:p>
        </p:txBody>
      </p:sp>
      <p:sp>
        <p:nvSpPr>
          <p:cNvPr id="7" name="Rectangle 6"/>
          <p:cNvSpPr/>
          <p:nvPr/>
        </p:nvSpPr>
        <p:spPr>
          <a:xfrm>
            <a:off x="896112" y="2743200"/>
            <a:ext cx="1371600" cy="50292"/>
          </a:xfrm>
          <a:prstGeom prst="rect">
            <a:avLst/>
          </a:prstGeom>
          <a:solidFill>
            <a:srgbClr val="F36D6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22960" y="2926080"/>
            <a:ext cx="6126480" cy="1737360"/>
          </a:xfrm>
          <a:prstGeom prst="rect">
            <a:avLst/>
          </a:prstGeom>
          <a:noFill/>
        </p:spPr>
        <p:txBody>
          <a:bodyPr wrap="square" anchor="t">
            <a:spAutoFit/>
          </a:bodyPr>
          <a:lstStyle/>
          <a:p>
            <a:pPr>
              <a:lnSpc>
                <a:spcPct val="102000"/>
              </a:lnSpc>
              <a:defRPr sz="4000" b="1">
                <a:solidFill>
                  <a:srgbClr val="171636"/>
                </a:solidFill>
                <a:latin typeface="Quicksand"/>
              </a:defRPr>
            </a:pPr>
            <a:r>
              <a:t>How do you want to meet what comes next?</a:t>
            </a:r>
          </a:p>
        </p:txBody>
      </p:sp>
      <p:sp>
        <p:nvSpPr>
          <p:cNvPr id="9" name="TextBox 8"/>
          <p:cNvSpPr txBox="1"/>
          <p:nvPr/>
        </p:nvSpPr>
        <p:spPr>
          <a:xfrm>
            <a:off x="841248" y="4709160"/>
            <a:ext cx="6126480" cy="914400"/>
          </a:xfrm>
          <a:prstGeom prst="rect">
            <a:avLst/>
          </a:prstGeom>
          <a:noFill/>
        </p:spPr>
        <p:txBody>
          <a:bodyPr wrap="square">
            <a:spAutoFit/>
          </a:bodyPr>
          <a:lstStyle/>
          <a:p>
            <a:pPr>
              <a:lnSpc>
                <a:spcPct val="110000"/>
              </a:lnSpc>
              <a:defRPr sz="1900" b="0">
                <a:solidFill>
                  <a:srgbClr val="5C4B51"/>
                </a:solidFill>
                <a:latin typeface="PT Sans"/>
              </a:defRPr>
            </a:pPr>
            <a:r>
              <a:t>The skill of intention setting · one class period · ages 13 to 18</a:t>
            </a:r>
          </a:p>
        </p:txBody>
      </p:sp>
      <p:sp>
        <p:nvSpPr>
          <p:cNvPr id="10" name="TextBox 9"/>
          <p:cNvSpPr txBox="1"/>
          <p:nvPr/>
        </p:nvSpPr>
        <p:spPr>
          <a:xfrm>
            <a:off x="841248" y="5559552"/>
            <a:ext cx="6126480" cy="731520"/>
          </a:xfrm>
          <a:prstGeom prst="rect">
            <a:avLst/>
          </a:prstGeom>
          <a:noFill/>
        </p:spPr>
        <p:txBody>
          <a:bodyPr wrap="square">
            <a:spAutoFit/>
          </a:bodyPr>
          <a:lstStyle/>
          <a:p>
            <a:pPr>
              <a:lnSpc>
                <a:spcPct val="105000"/>
              </a:lnSpc>
              <a:defRPr sz="1300" b="0">
                <a:solidFill>
                  <a:srgbClr val="5C4B51"/>
                </a:solidFill>
                <a:latin typeface="PT Sans"/>
              </a:defRPr>
            </a:pPr>
            <a:r>
              <a:t>Project or adapt these slides freely — the full plan is in the DOCX.</a:t>
            </a:r>
          </a:p>
        </p:txBody>
      </p:sp>
      <p:sp>
        <p:nvSpPr>
          <p:cNvPr id="11" name="Rounded Rectangle 10"/>
          <p:cNvSpPr/>
          <p:nvPr/>
        </p:nvSpPr>
        <p:spPr>
          <a:xfrm>
            <a:off x="7306056" y="1271016"/>
            <a:ext cx="4407408" cy="4407408"/>
          </a:xfrm>
          <a:prstGeom prst="roundRect">
            <a:avLst>
              <a:gd name="adj" fmla="val 12000"/>
            </a:avLst>
          </a:prstGeom>
          <a:solidFill>
            <a:srgbClr val="FFBEA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2" name="Picture 11" descr="web.jpg"/>
          <p:cNvPicPr>
            <a:picLocks noChangeAspect="1"/>
          </p:cNvPicPr>
          <p:nvPr/>
        </p:nvPicPr>
        <p:blipFill>
          <a:blip r:embed="rId3"/>
          <a:stretch>
            <a:fillRect/>
          </a:stretch>
        </p:blipFill>
        <p:spPr>
          <a:xfrm>
            <a:off x="7452360" y="1417320"/>
            <a:ext cx="4114800" cy="4114800"/>
          </a:xfrm>
          <a:prstGeom prst="rect">
            <a:avLst/>
          </a:prstGeom>
          <a:ln w="50800">
            <a:solidFill>
              <a:srgbClr val="FFFFFF"/>
            </a:solidFill>
          </a:ln>
          <a:effectLst/>
        </p:spPr>
      </p:pic>
      <p:sp>
        <p:nvSpPr>
          <p:cNvPr id="13" name="TextBox 12"/>
          <p:cNvSpPr txBox="1"/>
          <p:nvPr/>
        </p:nvSpPr>
        <p:spPr>
          <a:xfrm>
            <a:off x="822960" y="6419088"/>
            <a:ext cx="10545775" cy="365760"/>
          </a:xfrm>
          <a:prstGeom prst="rect">
            <a:avLst/>
          </a:prstGeom>
          <a:noFill/>
        </p:spPr>
        <p:txBody>
          <a:bodyPr wrap="square">
            <a:spAutoFit/>
          </a:bodyPr>
          <a:lstStyle/>
          <a:p>
            <a:pPr>
              <a:defRPr sz="1200" b="0">
                <a:solidFill>
                  <a:srgbClr val="5C4B51"/>
                </a:solidFill>
                <a:latin typeface="PT Sans"/>
              </a:defRPr>
            </a:pPr>
            <a:r>
              <a:t>Recipes for Wellbeing · CC BY-NC 4.0 · free for classroom use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256032" cy="6858000"/>
          </a:xfrm>
          <a:prstGeom prst="rect">
            <a:avLst/>
          </a:prstGeom>
          <a:solidFill>
            <a:srgbClr val="F36D6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22960" y="566928"/>
            <a:ext cx="10545775" cy="1463040"/>
          </a:xfrm>
          <a:prstGeom prst="rect">
            <a:avLst/>
          </a:prstGeom>
          <a:noFill/>
        </p:spPr>
        <p:txBody>
          <a:bodyPr wrap="square">
            <a:spAutoFit/>
          </a:bodyPr>
          <a:lstStyle/>
          <a:p>
            <a:pPr>
              <a:defRPr sz="1500" b="1">
                <a:solidFill>
                  <a:srgbClr val="F36D62"/>
                </a:solidFill>
                <a:latin typeface="Quicksand"/>
              </a:defRPr>
            </a:pPr>
            <a:r>
              <a:t>THE BIG IDEA</a:t>
            </a:r>
          </a:p>
        </p:txBody>
      </p:sp>
      <p:sp>
        <p:nvSpPr>
          <p:cNvPr id="5" name="Rounded Rectangle 4"/>
          <p:cNvSpPr/>
          <p:nvPr/>
        </p:nvSpPr>
        <p:spPr>
          <a:xfrm>
            <a:off x="822960" y="2148840"/>
            <a:ext cx="10543032" cy="3611880"/>
          </a:xfrm>
          <a:prstGeom prst="roundRect">
            <a:avLst/>
          </a:prstGeom>
          <a:solidFill>
            <a:srgbClr val="FDF8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280160" y="2560320"/>
            <a:ext cx="9601200" cy="2926080"/>
          </a:xfrm>
          <a:prstGeom prst="rect">
            <a:avLst/>
          </a:prstGeom>
          <a:noFill/>
        </p:spPr>
        <p:txBody>
          <a:bodyPr wrap="square">
            <a:spAutoFit/>
          </a:bodyPr>
          <a:lstStyle/>
          <a:p>
            <a:pPr>
              <a:lnSpc>
                <a:spcPct val="114000"/>
              </a:lnSpc>
              <a:defRPr sz="2200" b="0">
                <a:solidFill>
                  <a:srgbClr val="5C4B51"/>
                </a:solidFill>
                <a:latin typeface="PT Sans"/>
              </a:defRPr>
            </a:pPr>
            <a:r>
              <a:t>Many outcomes depend on circumstances and other people as well as our own effort. An intention turns our attention towards how we would like to take part: with patience, honesty, courage, care or another quality that matters. It can guide an action without making us responsible for controlling the result.</a:t>
            </a:r>
          </a:p>
        </p:txBody>
      </p:sp>
      <p:pic>
        <p:nvPicPr>
          <p:cNvPr id="7" name="Picture 6" descr="rfw-logo.png"/>
          <p:cNvPicPr>
            <a:picLocks noChangeAspect="1"/>
          </p:cNvPicPr>
          <p:nvPr/>
        </p:nvPicPr>
        <p:blipFill>
          <a:blip r:embed="rId2"/>
          <a:stretch>
            <a:fillRect/>
          </a:stretch>
        </p:blipFill>
        <p:spPr>
          <a:xfrm>
            <a:off x="457200" y="6419088"/>
            <a:ext cx="868680" cy="595010"/>
          </a:xfrm>
          <a:prstGeom prst="rect">
            <a:avLst/>
          </a:prstGeom>
        </p:spPr>
      </p:pic>
      <p:sp>
        <p:nvSpPr>
          <p:cNvPr id="8" name="TextBox 7"/>
          <p:cNvSpPr txBox="1"/>
          <p:nvPr/>
        </p:nvSpPr>
        <p:spPr>
          <a:xfrm>
            <a:off x="1554480" y="6446520"/>
            <a:ext cx="10149840" cy="320040"/>
          </a:xfrm>
          <a:prstGeom prst="rect">
            <a:avLst/>
          </a:prstGeom>
          <a:noFill/>
        </p:spPr>
        <p:txBody>
          <a:bodyPr wrap="square">
            <a:spAutoFit/>
          </a:bodyPr>
          <a:lstStyle/>
          <a:p>
            <a:pPr>
              <a:defRPr sz="1000" b="0">
                <a:solidFill>
                  <a:srgbClr val="5C4B51"/>
                </a:solidFill>
                <a:latin typeface="PT Sans"/>
              </a:defRPr>
            </a:pPr>
            <a:r>
              <a:t>Recipes for Wellbeing · CC BY-NC 4.0 · free for classroom use   ·   rfweducators.netlify.app/lessons/intention-setting/</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256032" cy="6858000"/>
          </a:xfrm>
          <a:prstGeom prst="rect">
            <a:avLst/>
          </a:prstGeom>
          <a:solidFill>
            <a:srgbClr val="F36D6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22960" y="566928"/>
            <a:ext cx="10545775" cy="1463040"/>
          </a:xfrm>
          <a:prstGeom prst="rect">
            <a:avLst/>
          </a:prstGeom>
          <a:noFill/>
        </p:spPr>
        <p:txBody>
          <a:bodyPr wrap="square">
            <a:spAutoFit/>
          </a:bodyPr>
          <a:lstStyle/>
          <a:p>
            <a:pPr>
              <a:defRPr sz="1500" b="1">
                <a:solidFill>
                  <a:srgbClr val="F36D62"/>
                </a:solidFill>
                <a:latin typeface="Quicksand"/>
              </a:defRPr>
            </a:pPr>
            <a:r>
              <a:t>OPENER</a:t>
            </a:r>
          </a:p>
          <a:p>
            <a:pPr>
              <a:defRPr sz="3000" b="1">
                <a:solidFill>
                  <a:srgbClr val="171636"/>
                </a:solidFill>
                <a:latin typeface="Quicksand"/>
              </a:defRPr>
            </a:pPr>
            <a:r>
              <a:t>Crossing the threshold</a:t>
            </a:r>
          </a:p>
        </p:txBody>
      </p:sp>
      <p:sp>
        <p:nvSpPr>
          <p:cNvPr id="5" name="Rounded Rectangle 4"/>
          <p:cNvSpPr/>
          <p:nvPr/>
        </p:nvSpPr>
        <p:spPr>
          <a:xfrm>
            <a:off x="676656" y="2048255"/>
            <a:ext cx="3950208" cy="3950208"/>
          </a:xfrm>
          <a:prstGeom prst="roundRect">
            <a:avLst>
              <a:gd name="adj" fmla="val 12000"/>
            </a:avLst>
          </a:prstGeom>
          <a:solidFill>
            <a:srgbClr val="8CBE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web.jpg"/>
          <p:cNvPicPr>
            <a:picLocks noChangeAspect="1"/>
          </p:cNvPicPr>
          <p:nvPr/>
        </p:nvPicPr>
        <p:blipFill>
          <a:blip r:embed="rId2"/>
          <a:stretch>
            <a:fillRect/>
          </a:stretch>
        </p:blipFill>
        <p:spPr>
          <a:xfrm>
            <a:off x="822960" y="2194560"/>
            <a:ext cx="3657600" cy="3657600"/>
          </a:xfrm>
          <a:prstGeom prst="rect">
            <a:avLst/>
          </a:prstGeom>
          <a:ln w="50800">
            <a:solidFill>
              <a:srgbClr val="FFFFFF"/>
            </a:solidFill>
          </a:ln>
          <a:effectLst/>
        </p:spPr>
      </p:pic>
      <p:sp>
        <p:nvSpPr>
          <p:cNvPr id="7" name="TextBox 6"/>
          <p:cNvSpPr txBox="1"/>
          <p:nvPr/>
        </p:nvSpPr>
        <p:spPr>
          <a:xfrm>
            <a:off x="4892040" y="2194560"/>
            <a:ext cx="6537960" cy="3931920"/>
          </a:xfrm>
          <a:prstGeom prst="rect">
            <a:avLst/>
          </a:prstGeom>
          <a:noFill/>
        </p:spPr>
        <p:txBody>
          <a:bodyPr wrap="square">
            <a:spAutoFit/>
          </a:bodyPr>
          <a:lstStyle/>
          <a:p>
            <a:pPr>
              <a:lnSpc>
                <a:spcPct val="112000"/>
              </a:lnSpc>
              <a:defRPr sz="1800" b="0">
                <a:solidFill>
                  <a:srgbClr val="5C4B51"/>
                </a:solidFill>
                <a:latin typeface="PT Sans"/>
              </a:defRPr>
            </a:pPr>
            <a:r>
              <a:t>1. Take a moment to notice the threshold between what came before this lesson and what is beginning now.</a:t>
            </a:r>
          </a:p>
          <a:p>
            <a:pPr>
              <a:lnSpc>
                <a:spcPct val="112000"/>
              </a:lnSpc>
              <a:defRPr sz="1800" b="0">
                <a:solidFill>
                  <a:srgbClr val="5C4B51"/>
                </a:solidFill>
                <a:latin typeface="PT Sans"/>
              </a:defRPr>
            </a:pPr>
            <a:r>
              <a:t>2. Breathe comfortably as you acknowledge what you are leaving for a while, whether it felt good, difficult or mixed.</a:t>
            </a:r>
          </a:p>
          <a:p>
            <a:pPr>
              <a:lnSpc>
                <a:spcPct val="112000"/>
              </a:lnSpc>
              <a:defRPr sz="1800" b="0">
                <a:solidFill>
                  <a:srgbClr val="5C4B51"/>
                </a:solidFill>
                <a:latin typeface="PT Sans"/>
              </a:defRPr>
            </a:pPr>
            <a:r>
              <a:t>3. If a word for how you would like to meet this next part arrives, let it stay with you. No word is also a complete response.</a:t>
            </a:r>
          </a:p>
          <a:p>
            <a:pPr>
              <a:lnSpc>
                <a:spcPct val="112000"/>
              </a:lnSpc>
              <a:defRPr sz="1800" b="0">
                <a:solidFill>
                  <a:srgbClr val="5C4B51"/>
                </a:solidFill>
                <a:latin typeface="PT Sans"/>
              </a:defRPr>
            </a:pPr>
            <a:r>
              <a:t>4. Keep the word private or share it with a neighbour if you choose.</a:t>
            </a:r>
          </a:p>
        </p:txBody>
      </p:sp>
      <p:pic>
        <p:nvPicPr>
          <p:cNvPr id="8" name="Picture 7" descr="rfw-logo.png"/>
          <p:cNvPicPr>
            <a:picLocks noChangeAspect="1"/>
          </p:cNvPicPr>
          <p:nvPr/>
        </p:nvPicPr>
        <p:blipFill>
          <a:blip r:embed="rId3"/>
          <a:stretch>
            <a:fillRect/>
          </a:stretch>
        </p:blipFill>
        <p:spPr>
          <a:xfrm>
            <a:off x="457200" y="6419088"/>
            <a:ext cx="868680" cy="595010"/>
          </a:xfrm>
          <a:prstGeom prst="rect">
            <a:avLst/>
          </a:prstGeom>
        </p:spPr>
      </p:pic>
      <p:sp>
        <p:nvSpPr>
          <p:cNvPr id="9" name="TextBox 8"/>
          <p:cNvSpPr txBox="1"/>
          <p:nvPr/>
        </p:nvSpPr>
        <p:spPr>
          <a:xfrm>
            <a:off x="1554480" y="6446520"/>
            <a:ext cx="10149840" cy="320040"/>
          </a:xfrm>
          <a:prstGeom prst="rect">
            <a:avLst/>
          </a:prstGeom>
          <a:noFill/>
        </p:spPr>
        <p:txBody>
          <a:bodyPr wrap="square">
            <a:spAutoFit/>
          </a:bodyPr>
          <a:lstStyle/>
          <a:p>
            <a:pPr>
              <a:defRPr sz="1000" b="0">
                <a:solidFill>
                  <a:srgbClr val="5C4B51"/>
                </a:solidFill>
                <a:latin typeface="PT Sans"/>
              </a:defRPr>
            </a:pPr>
            <a:r>
              <a:t>Recipes for Wellbeing · CC BY-NC 4.0 · free for classroom use   ·   rfweducators.netlify.app/lessons/intention-setting/</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256032" cy="6858000"/>
          </a:xfrm>
          <a:prstGeom prst="rect">
            <a:avLst/>
          </a:prstGeom>
          <a:solidFill>
            <a:srgbClr val="F36D6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22960" y="566928"/>
            <a:ext cx="10545775" cy="1463040"/>
          </a:xfrm>
          <a:prstGeom prst="rect">
            <a:avLst/>
          </a:prstGeom>
          <a:noFill/>
        </p:spPr>
        <p:txBody>
          <a:bodyPr wrap="square">
            <a:spAutoFit/>
          </a:bodyPr>
          <a:lstStyle/>
          <a:p>
            <a:pPr>
              <a:defRPr sz="1500" b="1">
                <a:solidFill>
                  <a:srgbClr val="F36D62"/>
                </a:solidFill>
                <a:latin typeface="Quicksand"/>
              </a:defRPr>
            </a:pPr>
            <a:r>
              <a:t>TALK ABOUT IT</a:t>
            </a:r>
          </a:p>
        </p:txBody>
      </p:sp>
      <p:sp>
        <p:nvSpPr>
          <p:cNvPr id="5" name="TextBox 4"/>
          <p:cNvSpPr txBox="1"/>
          <p:nvPr/>
        </p:nvSpPr>
        <p:spPr>
          <a:xfrm>
            <a:off x="822960" y="2194560"/>
            <a:ext cx="10515600" cy="3840480"/>
          </a:xfrm>
          <a:prstGeom prst="rect">
            <a:avLst/>
          </a:prstGeom>
          <a:noFill/>
        </p:spPr>
        <p:txBody>
          <a:bodyPr wrap="square">
            <a:spAutoFit/>
          </a:bodyPr>
          <a:lstStyle/>
          <a:p>
            <a:pPr>
              <a:lnSpc>
                <a:spcPct val="122000"/>
              </a:lnSpc>
              <a:defRPr sz="2200" b="0">
                <a:solidFill>
                  <a:srgbClr val="171636"/>
                </a:solidFill>
                <a:latin typeface="PT Sans"/>
              </a:defRPr>
            </a:pPr>
            <a:r>
              <a:t>•   How is wanting a result different from choosing how to take part?</a:t>
            </a:r>
          </a:p>
          <a:p>
            <a:pPr>
              <a:lnSpc>
                <a:spcPct val="122000"/>
              </a:lnSpc>
              <a:defRPr sz="2200" b="0">
                <a:solidFill>
                  <a:srgbClr val="171636"/>
                </a:solidFill>
                <a:latin typeface="PT Sans"/>
              </a:defRPr>
            </a:pPr>
            <a:r>
              <a:t>•   Can an intention matter even when the goal is not reached?</a:t>
            </a:r>
          </a:p>
          <a:p>
            <a:pPr>
              <a:lnSpc>
                <a:spcPct val="122000"/>
              </a:lnSpc>
              <a:defRPr sz="2200" b="0">
                <a:solidFill>
                  <a:srgbClr val="171636"/>
                </a:solidFill>
                <a:latin typeface="PT Sans"/>
              </a:defRPr>
            </a:pPr>
            <a:r>
              <a:t>•   What helps a guiding word remain supportive rather than becoming another demand?</a:t>
            </a:r>
          </a:p>
        </p:txBody>
      </p:sp>
      <p:pic>
        <p:nvPicPr>
          <p:cNvPr id="6" name="Picture 5" descr="rfw-logo.png"/>
          <p:cNvPicPr>
            <a:picLocks noChangeAspect="1"/>
          </p:cNvPicPr>
          <p:nvPr/>
        </p:nvPicPr>
        <p:blipFill>
          <a:blip r:embed="rId2"/>
          <a:stretch>
            <a:fillRect/>
          </a:stretch>
        </p:blipFill>
        <p:spPr>
          <a:xfrm>
            <a:off x="457200" y="6419088"/>
            <a:ext cx="868680" cy="595010"/>
          </a:xfrm>
          <a:prstGeom prst="rect">
            <a:avLst/>
          </a:prstGeom>
        </p:spPr>
      </p:pic>
      <p:sp>
        <p:nvSpPr>
          <p:cNvPr id="7" name="TextBox 6"/>
          <p:cNvSpPr txBox="1"/>
          <p:nvPr/>
        </p:nvSpPr>
        <p:spPr>
          <a:xfrm>
            <a:off x="1554480" y="6446520"/>
            <a:ext cx="10149840" cy="320040"/>
          </a:xfrm>
          <a:prstGeom prst="rect">
            <a:avLst/>
          </a:prstGeom>
          <a:noFill/>
        </p:spPr>
        <p:txBody>
          <a:bodyPr wrap="square">
            <a:spAutoFit/>
          </a:bodyPr>
          <a:lstStyle/>
          <a:p>
            <a:pPr>
              <a:defRPr sz="1000" b="0">
                <a:solidFill>
                  <a:srgbClr val="5C4B51"/>
                </a:solidFill>
                <a:latin typeface="PT Sans"/>
              </a:defRPr>
            </a:pPr>
            <a:r>
              <a:t>Recipes for Wellbeing · CC BY-NC 4.0 · free for classroom use   ·   rfweducators.netlify.app/lessons/intention-setting/</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256032" cy="6858000"/>
          </a:xfrm>
          <a:prstGeom prst="rect">
            <a:avLst/>
          </a:prstGeom>
          <a:solidFill>
            <a:srgbClr val="F36D6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22960" y="566928"/>
            <a:ext cx="10545775" cy="1463040"/>
          </a:xfrm>
          <a:prstGeom prst="rect">
            <a:avLst/>
          </a:prstGeom>
          <a:noFill/>
        </p:spPr>
        <p:txBody>
          <a:bodyPr wrap="square">
            <a:spAutoFit/>
          </a:bodyPr>
          <a:lstStyle/>
          <a:p>
            <a:pPr>
              <a:defRPr sz="1500" b="1">
                <a:solidFill>
                  <a:srgbClr val="F36D62"/>
                </a:solidFill>
                <a:latin typeface="Quicksand"/>
              </a:defRPr>
            </a:pPr>
            <a:r>
              <a:t>ACTIVITY · 17 MIN</a:t>
            </a:r>
          </a:p>
          <a:p>
            <a:pPr>
              <a:defRPr sz="3000" b="1">
                <a:solidFill>
                  <a:srgbClr val="171636"/>
                </a:solidFill>
                <a:latin typeface="Quicksand"/>
              </a:defRPr>
            </a:pPr>
            <a:r>
              <a:t>Choose a compass word</a:t>
            </a:r>
          </a:p>
        </p:txBody>
      </p:sp>
      <p:sp>
        <p:nvSpPr>
          <p:cNvPr id="5" name="TextBox 4"/>
          <p:cNvSpPr txBox="1"/>
          <p:nvPr/>
        </p:nvSpPr>
        <p:spPr>
          <a:xfrm>
            <a:off x="822960" y="2194560"/>
            <a:ext cx="10515600" cy="3840480"/>
          </a:xfrm>
          <a:prstGeom prst="rect">
            <a:avLst/>
          </a:prstGeom>
          <a:noFill/>
        </p:spPr>
        <p:txBody>
          <a:bodyPr wrap="square">
            <a:spAutoFit/>
          </a:bodyPr>
          <a:lstStyle/>
          <a:p>
            <a:pPr>
              <a:lnSpc>
                <a:spcPct val="116000"/>
              </a:lnSpc>
              <a:defRPr sz="1900" b="0">
                <a:solidFill>
                  <a:srgbClr val="5C4B51"/>
                </a:solidFill>
                <a:latin typeface="PT Sans"/>
              </a:defRPr>
            </a:pPr>
            <a:r>
              <a:t>1. Display words such as steady, brave, curious, kind, patient, focused, honest and open, while welcoming words students choose themselves.</a:t>
            </a:r>
          </a:p>
          <a:p>
            <a:pPr>
              <a:lnSpc>
                <a:spcPct val="116000"/>
              </a:lnSpc>
              <a:defRPr sz="1900" b="0">
                <a:solidFill>
                  <a:srgbClr val="5C4B51"/>
                </a:solidFill>
                <a:latin typeface="PT Sans"/>
              </a:defRPr>
            </a:pPr>
            <a:r>
              <a:t>2. Ask students to hold one upcoming situation in mind, such as a test, match, performance, piece of work or conversation. No details are written or shared.</a:t>
            </a:r>
          </a:p>
          <a:p>
            <a:pPr>
              <a:lnSpc>
                <a:spcPct val="116000"/>
              </a:lnSpc>
              <a:defRPr sz="1900" b="0">
                <a:solidFill>
                  <a:srgbClr val="5C4B51"/>
                </a:solidFill>
                <a:latin typeface="PT Sans"/>
              </a:defRPr>
            </a:pPr>
            <a:r>
              <a:t>3. Choose one word for how they would like to meet that situation and complete privately: "Whatever happens, I would like to bring..."</a:t>
            </a:r>
          </a:p>
          <a:p>
            <a:pPr>
              <a:lnSpc>
                <a:spcPct val="116000"/>
              </a:lnSpc>
              <a:defRPr sz="1900" b="0">
                <a:solidFill>
                  <a:srgbClr val="5C4B51"/>
                </a:solidFill>
                <a:latin typeface="PT Sans"/>
              </a:defRPr>
            </a:pPr>
            <a:r>
              <a:t>4. Take one comfortable breath or a quiet pause and repeat the sentence internally, as though arriving at the chosen situation.</a:t>
            </a:r>
          </a:p>
        </p:txBody>
      </p:sp>
      <p:pic>
        <p:nvPicPr>
          <p:cNvPr id="6" name="Picture 5" descr="rfw-logo.png"/>
          <p:cNvPicPr>
            <a:picLocks noChangeAspect="1"/>
          </p:cNvPicPr>
          <p:nvPr/>
        </p:nvPicPr>
        <p:blipFill>
          <a:blip r:embed="rId2"/>
          <a:stretch>
            <a:fillRect/>
          </a:stretch>
        </p:blipFill>
        <p:spPr>
          <a:xfrm>
            <a:off x="457200" y="6419088"/>
            <a:ext cx="868680" cy="595010"/>
          </a:xfrm>
          <a:prstGeom prst="rect">
            <a:avLst/>
          </a:prstGeom>
        </p:spPr>
      </p:pic>
      <p:sp>
        <p:nvSpPr>
          <p:cNvPr id="7" name="TextBox 6"/>
          <p:cNvSpPr txBox="1"/>
          <p:nvPr/>
        </p:nvSpPr>
        <p:spPr>
          <a:xfrm>
            <a:off x="1554480" y="6446520"/>
            <a:ext cx="10149840" cy="320040"/>
          </a:xfrm>
          <a:prstGeom prst="rect">
            <a:avLst/>
          </a:prstGeom>
          <a:noFill/>
        </p:spPr>
        <p:txBody>
          <a:bodyPr wrap="square">
            <a:spAutoFit/>
          </a:bodyPr>
          <a:lstStyle/>
          <a:p>
            <a:pPr>
              <a:defRPr sz="1000" b="0">
                <a:solidFill>
                  <a:srgbClr val="5C4B51"/>
                </a:solidFill>
                <a:latin typeface="PT Sans"/>
              </a:defRPr>
            </a:pPr>
            <a:r>
              <a:t>Recipes for Wellbeing · CC BY-NC 4.0 · free for classroom use   ·   rfweducators.netlify.app/lessons/intention-setting/</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256032" cy="6858000"/>
          </a:xfrm>
          <a:prstGeom prst="rect">
            <a:avLst/>
          </a:prstGeom>
          <a:solidFill>
            <a:srgbClr val="F36D6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22960" y="566928"/>
            <a:ext cx="10545775" cy="1463040"/>
          </a:xfrm>
          <a:prstGeom prst="rect">
            <a:avLst/>
          </a:prstGeom>
          <a:noFill/>
        </p:spPr>
        <p:txBody>
          <a:bodyPr wrap="square">
            <a:spAutoFit/>
          </a:bodyPr>
          <a:lstStyle/>
          <a:p>
            <a:pPr>
              <a:defRPr sz="1500" b="1">
                <a:solidFill>
                  <a:srgbClr val="F36D62"/>
                </a:solidFill>
                <a:latin typeface="Quicksand"/>
              </a:defRPr>
            </a:pPr>
            <a:r>
              <a:t>ACTIVITY · 17 MIN</a:t>
            </a:r>
          </a:p>
          <a:p>
            <a:pPr>
              <a:defRPr sz="3000" b="1">
                <a:solidFill>
                  <a:srgbClr val="171636"/>
                </a:solidFill>
                <a:latin typeface="Quicksand"/>
              </a:defRPr>
            </a:pPr>
            <a:r>
              <a:t>Choose a compass word</a:t>
            </a:r>
          </a:p>
        </p:txBody>
      </p:sp>
      <p:sp>
        <p:nvSpPr>
          <p:cNvPr id="5" name="TextBox 4"/>
          <p:cNvSpPr txBox="1"/>
          <p:nvPr/>
        </p:nvSpPr>
        <p:spPr>
          <a:xfrm>
            <a:off x="822960" y="2194560"/>
            <a:ext cx="10515600" cy="3840480"/>
          </a:xfrm>
          <a:prstGeom prst="rect">
            <a:avLst/>
          </a:prstGeom>
          <a:noFill/>
        </p:spPr>
        <p:txBody>
          <a:bodyPr wrap="square">
            <a:spAutoFit/>
          </a:bodyPr>
          <a:lstStyle/>
          <a:p>
            <a:pPr>
              <a:lnSpc>
                <a:spcPct val="116000"/>
              </a:lnSpc>
              <a:defRPr sz="1900" b="0">
                <a:solidFill>
                  <a:srgbClr val="5C4B51"/>
                </a:solidFill>
                <a:latin typeface="PT Sans"/>
              </a:defRPr>
            </a:pPr>
            <a:r>
              <a:t>5. In pairs, students may share the word only. Passing is always available, and no one asks what the situation is.</a:t>
            </a:r>
          </a:p>
          <a:p>
            <a:pPr>
              <a:lnSpc>
                <a:spcPct val="116000"/>
              </a:lnSpc>
              <a:defRPr sz="1900" b="0">
                <a:solidFill>
                  <a:srgbClr val="5C4B51"/>
                </a:solidFill>
                <a:latin typeface="PT Sans"/>
              </a:defRPr>
            </a:pPr>
            <a:r>
              <a:t>6. Students choose a private place where they could meet the word again, or decide that they do not need to keep it.</a:t>
            </a:r>
          </a:p>
        </p:txBody>
      </p:sp>
      <p:pic>
        <p:nvPicPr>
          <p:cNvPr id="6" name="Picture 5" descr="rfw-logo.png"/>
          <p:cNvPicPr>
            <a:picLocks noChangeAspect="1"/>
          </p:cNvPicPr>
          <p:nvPr/>
        </p:nvPicPr>
        <p:blipFill>
          <a:blip r:embed="rId2"/>
          <a:stretch>
            <a:fillRect/>
          </a:stretch>
        </p:blipFill>
        <p:spPr>
          <a:xfrm>
            <a:off x="457200" y="6419088"/>
            <a:ext cx="868680" cy="595010"/>
          </a:xfrm>
          <a:prstGeom prst="rect">
            <a:avLst/>
          </a:prstGeom>
        </p:spPr>
      </p:pic>
      <p:sp>
        <p:nvSpPr>
          <p:cNvPr id="7" name="TextBox 6"/>
          <p:cNvSpPr txBox="1"/>
          <p:nvPr/>
        </p:nvSpPr>
        <p:spPr>
          <a:xfrm>
            <a:off x="1554480" y="6446520"/>
            <a:ext cx="10149840" cy="320040"/>
          </a:xfrm>
          <a:prstGeom prst="rect">
            <a:avLst/>
          </a:prstGeom>
          <a:noFill/>
        </p:spPr>
        <p:txBody>
          <a:bodyPr wrap="square">
            <a:spAutoFit/>
          </a:bodyPr>
          <a:lstStyle/>
          <a:p>
            <a:pPr>
              <a:defRPr sz="1000" b="0">
                <a:solidFill>
                  <a:srgbClr val="5C4B51"/>
                </a:solidFill>
                <a:latin typeface="PT Sans"/>
              </a:defRPr>
            </a:pPr>
            <a:r>
              <a:t>Recipes for Wellbeing · CC BY-NC 4.0 · free for classroom use   ·   rfweducators.netlify.app/lessons/intention-setting/</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256032" cy="6858000"/>
          </a:xfrm>
          <a:prstGeom prst="rect">
            <a:avLst/>
          </a:prstGeom>
          <a:solidFill>
            <a:srgbClr val="F36D6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22960" y="566928"/>
            <a:ext cx="10545775" cy="1463040"/>
          </a:xfrm>
          <a:prstGeom prst="rect">
            <a:avLst/>
          </a:prstGeom>
          <a:noFill/>
        </p:spPr>
        <p:txBody>
          <a:bodyPr wrap="square">
            <a:spAutoFit/>
          </a:bodyPr>
          <a:lstStyle/>
          <a:p>
            <a:pPr>
              <a:defRPr sz="1500" b="1">
                <a:solidFill>
                  <a:srgbClr val="F36D62"/>
                </a:solidFill>
                <a:latin typeface="Quicksand"/>
              </a:defRPr>
            </a:pPr>
            <a:r>
              <a:t>REFLECT</a:t>
            </a:r>
          </a:p>
        </p:txBody>
      </p:sp>
      <p:sp>
        <p:nvSpPr>
          <p:cNvPr id="5" name="Rounded Rectangle 4"/>
          <p:cNvSpPr/>
          <p:nvPr/>
        </p:nvSpPr>
        <p:spPr>
          <a:xfrm>
            <a:off x="822960" y="2286000"/>
            <a:ext cx="10543032" cy="2834640"/>
          </a:xfrm>
          <a:prstGeom prst="roundRect">
            <a:avLst/>
          </a:prstGeom>
          <a:solidFill>
            <a:srgbClr val="FDF2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280160" y="2743200"/>
            <a:ext cx="9601200" cy="2011680"/>
          </a:xfrm>
          <a:prstGeom prst="rect">
            <a:avLst/>
          </a:prstGeom>
          <a:noFill/>
        </p:spPr>
        <p:txBody>
          <a:bodyPr wrap="square">
            <a:spAutoFit/>
          </a:bodyPr>
          <a:lstStyle/>
          <a:p>
            <a:pPr>
              <a:lnSpc>
                <a:spcPct val="114000"/>
              </a:lnSpc>
              <a:defRPr sz="2300" b="0">
                <a:solidFill>
                  <a:srgbClr val="171636"/>
                </a:solidFill>
                <a:latin typeface="PT Sans"/>
              </a:defRPr>
            </a:pPr>
            <a:r>
              <a:t>Complete privately: "One quality I would like to carry this week is..." Add why it matters only if that feels useful.</a:t>
            </a:r>
          </a:p>
        </p:txBody>
      </p:sp>
      <p:pic>
        <p:nvPicPr>
          <p:cNvPr id="7" name="Picture 6" descr="rfw-logo.png"/>
          <p:cNvPicPr>
            <a:picLocks noChangeAspect="1"/>
          </p:cNvPicPr>
          <p:nvPr/>
        </p:nvPicPr>
        <p:blipFill>
          <a:blip r:embed="rId2"/>
          <a:stretch>
            <a:fillRect/>
          </a:stretch>
        </p:blipFill>
        <p:spPr>
          <a:xfrm>
            <a:off x="457200" y="6419088"/>
            <a:ext cx="868680" cy="595010"/>
          </a:xfrm>
          <a:prstGeom prst="rect">
            <a:avLst/>
          </a:prstGeom>
        </p:spPr>
      </p:pic>
      <p:sp>
        <p:nvSpPr>
          <p:cNvPr id="8" name="TextBox 7"/>
          <p:cNvSpPr txBox="1"/>
          <p:nvPr/>
        </p:nvSpPr>
        <p:spPr>
          <a:xfrm>
            <a:off x="1554480" y="6446520"/>
            <a:ext cx="10149840" cy="320040"/>
          </a:xfrm>
          <a:prstGeom prst="rect">
            <a:avLst/>
          </a:prstGeom>
          <a:noFill/>
        </p:spPr>
        <p:txBody>
          <a:bodyPr wrap="square">
            <a:spAutoFit/>
          </a:bodyPr>
          <a:lstStyle/>
          <a:p>
            <a:pPr>
              <a:defRPr sz="1000" b="0">
                <a:solidFill>
                  <a:srgbClr val="5C4B51"/>
                </a:solidFill>
                <a:latin typeface="PT Sans"/>
              </a:defRPr>
            </a:pPr>
            <a:r>
              <a:t>Recipes for Wellbeing · CC BY-NC 4.0 · free for classroom use   ·   rfweducators.netlify.app/lessons/intention-setting/</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DF8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Oval 2"/>
          <p:cNvSpPr/>
          <p:nvPr/>
        </p:nvSpPr>
        <p:spPr>
          <a:xfrm>
            <a:off x="-1280160" y="4114800"/>
            <a:ext cx="4206240" cy="4206240"/>
          </a:xfrm>
          <a:prstGeom prst="ellipse">
            <a:avLst/>
          </a:prstGeom>
          <a:solidFill>
            <a:srgbClr val="FDF2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463040" y="2194560"/>
            <a:ext cx="9235440" cy="2468880"/>
          </a:xfrm>
          <a:prstGeom prst="rect">
            <a:avLst/>
          </a:prstGeom>
          <a:noFill/>
        </p:spPr>
        <p:txBody>
          <a:bodyPr wrap="square" anchor="ctr">
            <a:spAutoFit/>
          </a:bodyPr>
          <a:lstStyle/>
          <a:p>
            <a:pPr algn="ctr">
              <a:lnSpc>
                <a:spcPct val="112000"/>
              </a:lnSpc>
              <a:defRPr sz="2500" b="1">
                <a:solidFill>
                  <a:srgbClr val="171636"/>
                </a:solidFill>
                <a:latin typeface="Quicksand"/>
              </a:defRPr>
            </a:pPr>
            <a:r>
              <a:t>Outcomes will not always move in the direction we want. An intention can help us remember how we would like to meet the next step, while leaving room to change when the moment asks for something else.</a:t>
            </a:r>
          </a:p>
        </p:txBody>
      </p:sp>
      <p:pic>
        <p:nvPicPr>
          <p:cNvPr id="5" name="Picture 4" descr="rfw-logo.png"/>
          <p:cNvPicPr>
            <a:picLocks noChangeAspect="1"/>
          </p:cNvPicPr>
          <p:nvPr/>
        </p:nvPicPr>
        <p:blipFill>
          <a:blip r:embed="rId2"/>
          <a:stretch>
            <a:fillRect/>
          </a:stretch>
        </p:blipFill>
        <p:spPr>
          <a:xfrm>
            <a:off x="5227167" y="5166360"/>
            <a:ext cx="1737360" cy="1190021"/>
          </a:xfrm>
          <a:prstGeom prst="rect">
            <a:avLst/>
          </a:prstGeom>
        </p:spPr>
      </p:pic>
      <p:sp>
        <p:nvSpPr>
          <p:cNvPr id="6" name="TextBox 5"/>
          <p:cNvSpPr txBox="1"/>
          <p:nvPr/>
        </p:nvSpPr>
        <p:spPr>
          <a:xfrm>
            <a:off x="822960" y="6419088"/>
            <a:ext cx="10545775" cy="365760"/>
          </a:xfrm>
          <a:prstGeom prst="rect">
            <a:avLst/>
          </a:prstGeom>
          <a:noFill/>
        </p:spPr>
        <p:txBody>
          <a:bodyPr wrap="square">
            <a:spAutoFit/>
          </a:bodyPr>
          <a:lstStyle/>
          <a:p>
            <a:pPr algn="ctr">
              <a:defRPr sz="1200" b="0">
                <a:solidFill>
                  <a:srgbClr val="5C4B51"/>
                </a:solidFill>
                <a:latin typeface="PT Sans"/>
              </a:defRPr>
            </a:pPr>
            <a:r>
              <a:t>Recipes for Wellbeing · CC BY-NC 4.0 · free for classroom use   ·   rfweducators.netlify.app/lessons/intention-setting/</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256032" cy="6858000"/>
          </a:xfrm>
          <a:prstGeom prst="rect">
            <a:avLst/>
          </a:prstGeom>
          <a:solidFill>
            <a:srgbClr val="F36D6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22960" y="566928"/>
            <a:ext cx="10545775" cy="1463040"/>
          </a:xfrm>
          <a:prstGeom prst="rect">
            <a:avLst/>
          </a:prstGeom>
          <a:noFill/>
        </p:spPr>
        <p:txBody>
          <a:bodyPr wrap="square">
            <a:spAutoFit/>
          </a:bodyPr>
          <a:lstStyle/>
          <a:p>
            <a:pPr>
              <a:defRPr sz="1500" b="1">
                <a:solidFill>
                  <a:srgbClr val="F36D62"/>
                </a:solidFill>
                <a:latin typeface="Quicksand"/>
              </a:defRPr>
            </a:pPr>
            <a:r>
              <a:t>BEFORE YOU GO</a:t>
            </a:r>
          </a:p>
          <a:p>
            <a:pPr>
              <a:defRPr sz="3000" b="1">
                <a:solidFill>
                  <a:srgbClr val="171636"/>
                </a:solidFill>
                <a:latin typeface="Quicksand"/>
              </a:defRPr>
            </a:pPr>
            <a:r>
              <a:t>Exit ticket</a:t>
            </a:r>
          </a:p>
        </p:txBody>
      </p:sp>
      <p:sp>
        <p:nvSpPr>
          <p:cNvPr id="5" name="TextBox 4"/>
          <p:cNvSpPr txBox="1"/>
          <p:nvPr/>
        </p:nvSpPr>
        <p:spPr>
          <a:xfrm>
            <a:off x="822960" y="2148840"/>
            <a:ext cx="10515600" cy="3931920"/>
          </a:xfrm>
          <a:prstGeom prst="rect">
            <a:avLst/>
          </a:prstGeom>
          <a:noFill/>
        </p:spPr>
        <p:txBody>
          <a:bodyPr wrap="square">
            <a:spAutoFit/>
          </a:bodyPr>
          <a:lstStyle/>
          <a:p>
            <a:pPr>
              <a:lnSpc>
                <a:spcPct val="110000"/>
              </a:lnSpc>
              <a:defRPr sz="1800" b="1">
                <a:solidFill>
                  <a:srgbClr val="171636"/>
                </a:solidFill>
                <a:latin typeface="Quicksand"/>
              </a:defRPr>
            </a:pPr>
            <a:r>
              <a:t>1. What is the key difference between a goal and an intention, as this lesson explains it?</a:t>
            </a:r>
          </a:p>
          <a:p>
            <a:pPr>
              <a:lnSpc>
                <a:spcPct val="110000"/>
              </a:lnSpc>
              <a:defRPr sz="1500" b="0">
                <a:solidFill>
                  <a:srgbClr val="5C4B51"/>
                </a:solidFill>
                <a:latin typeface="PT Sans"/>
              </a:defRPr>
            </a:pPr>
            <a:r>
              <a:t>     a) A goal is a target out in front of you; an intention is how you want to travel towards it</a:t>
            </a:r>
          </a:p>
          <a:p>
            <a:pPr>
              <a:lnSpc>
                <a:spcPct val="110000"/>
              </a:lnSpc>
              <a:defRPr sz="1500" b="0">
                <a:solidFill>
                  <a:srgbClr val="5C4B51"/>
                </a:solidFill>
                <a:latin typeface="PT Sans"/>
              </a:defRPr>
            </a:pPr>
            <a:r>
              <a:t>     b) A goal and an intention are simply two words for the same thing</a:t>
            </a:r>
          </a:p>
          <a:p>
            <a:pPr>
              <a:lnSpc>
                <a:spcPct val="110000"/>
              </a:lnSpc>
              <a:defRPr sz="1500" b="0">
                <a:solidFill>
                  <a:srgbClr val="5C4B51"/>
                </a:solidFill>
                <a:latin typeface="PT Sans"/>
              </a:defRPr>
            </a:pPr>
            <a:r>
              <a:t>     c) An intention is always a bigger target than a goal</a:t>
            </a:r>
          </a:p>
          <a:p>
            <a:pPr>
              <a:lnSpc>
                <a:spcPct val="110000"/>
              </a:lnSpc>
              <a:defRPr sz="1500" b="0">
                <a:solidFill>
                  <a:srgbClr val="5C4B51"/>
                </a:solidFill>
                <a:latin typeface="PT Sans"/>
              </a:defRPr>
            </a:pPr>
            <a:r>
              <a:t>     d) A goal is about feelings, an intention is about results</a:t>
            </a:r>
          </a:p>
          <a:p>
            <a:pPr>
              <a:lnSpc>
                <a:spcPct val="110000"/>
              </a:lnSpc>
              <a:defRPr sz="1800" b="1">
                <a:solidFill>
                  <a:srgbClr val="171636"/>
                </a:solidFill>
                <a:latin typeface="Quicksand"/>
              </a:defRPr>
            </a:pPr>
            <a:r>
              <a:t>2. What does the lesson say is one advantage of having an intention alongside a goal?</a:t>
            </a:r>
          </a:p>
          <a:p>
            <a:pPr>
              <a:lnSpc>
                <a:spcPct val="110000"/>
              </a:lnSpc>
              <a:defRPr sz="1500" b="0">
                <a:solidFill>
                  <a:srgbClr val="5C4B51"/>
                </a:solidFill>
                <a:latin typeface="PT Sans"/>
              </a:defRPr>
            </a:pPr>
            <a:r>
              <a:t>     a) It guarantees the target will be hit</a:t>
            </a:r>
          </a:p>
          <a:p>
            <a:pPr>
              <a:lnSpc>
                <a:spcPct val="110000"/>
              </a:lnSpc>
              <a:defRPr sz="1500" b="0">
                <a:solidFill>
                  <a:srgbClr val="5C4B51"/>
                </a:solidFill>
                <a:latin typeface="PT Sans"/>
              </a:defRPr>
            </a:pPr>
            <a:r>
              <a:t>     b) You can miss the target and still have kept your intention</a:t>
            </a:r>
          </a:p>
          <a:p>
            <a:pPr>
              <a:lnSpc>
                <a:spcPct val="110000"/>
              </a:lnSpc>
              <a:defRPr sz="1500" b="0">
                <a:solidFill>
                  <a:srgbClr val="5C4B51"/>
                </a:solidFill>
                <a:latin typeface="PT Sans"/>
              </a:defRPr>
            </a:pPr>
            <a:r>
              <a:t>     c) It makes the target easier to measure</a:t>
            </a:r>
          </a:p>
          <a:p>
            <a:pPr>
              <a:lnSpc>
                <a:spcPct val="110000"/>
              </a:lnSpc>
              <a:defRPr sz="1500" b="0">
                <a:solidFill>
                  <a:srgbClr val="5C4B51"/>
                </a:solidFill>
                <a:latin typeface="PT Sans"/>
              </a:defRPr>
            </a:pPr>
            <a:r>
              <a:t>     d) It removes the need for any goal at all</a:t>
            </a:r>
          </a:p>
          <a:p>
            <a:pPr>
              <a:lnSpc>
                <a:spcPct val="110000"/>
              </a:lnSpc>
              <a:defRPr sz="1800" b="1">
                <a:solidFill>
                  <a:srgbClr val="171636"/>
                </a:solidFill>
                <a:latin typeface="Quicksand"/>
              </a:defRPr>
            </a:pPr>
            <a:r>
              <a:t>3. In the 'Choose a compass word' activity, what does the compass word represent?</a:t>
            </a:r>
          </a:p>
          <a:p>
            <a:pPr>
              <a:lnSpc>
                <a:spcPct val="110000"/>
              </a:lnSpc>
              <a:defRPr sz="1500" b="0">
                <a:solidFill>
                  <a:srgbClr val="5C4B51"/>
                </a:solidFill>
                <a:latin typeface="PT Sans"/>
              </a:defRPr>
            </a:pPr>
            <a:r>
              <a:t>     a) The exact grade or result someone is aiming for</a:t>
            </a:r>
          </a:p>
          <a:p>
            <a:pPr>
              <a:lnSpc>
                <a:spcPct val="110000"/>
              </a:lnSpc>
              <a:defRPr sz="1500" b="0">
                <a:solidFill>
                  <a:srgbClr val="5C4B51"/>
                </a:solidFill>
                <a:latin typeface="PT Sans"/>
              </a:defRPr>
            </a:pPr>
            <a:r>
              <a:t>     b) How someone wants to show up or travel towards something that matters to them</a:t>
            </a:r>
          </a:p>
          <a:p>
            <a:pPr>
              <a:lnSpc>
                <a:spcPct val="110000"/>
              </a:lnSpc>
              <a:defRPr sz="1500" b="0">
                <a:solidFill>
                  <a:srgbClr val="5C4B51"/>
                </a:solidFill>
                <a:latin typeface="PT Sans"/>
              </a:defRPr>
            </a:pPr>
            <a:r>
              <a:t>     c) A nickname chosen for the group</a:t>
            </a:r>
          </a:p>
          <a:p>
            <a:pPr>
              <a:lnSpc>
                <a:spcPct val="110000"/>
              </a:lnSpc>
              <a:defRPr sz="1500" b="0">
                <a:solidFill>
                  <a:srgbClr val="5C4B51"/>
                </a:solidFill>
                <a:latin typeface="PT Sans"/>
              </a:defRPr>
            </a:pPr>
            <a:r>
              <a:t>     d) The subject an exam will cover</a:t>
            </a:r>
          </a:p>
        </p:txBody>
      </p:sp>
      <p:pic>
        <p:nvPicPr>
          <p:cNvPr id="6" name="Picture 5" descr="rfw-logo.png"/>
          <p:cNvPicPr>
            <a:picLocks noChangeAspect="1"/>
          </p:cNvPicPr>
          <p:nvPr/>
        </p:nvPicPr>
        <p:blipFill>
          <a:blip r:embed="rId2"/>
          <a:stretch>
            <a:fillRect/>
          </a:stretch>
        </p:blipFill>
        <p:spPr>
          <a:xfrm>
            <a:off x="457200" y="6419088"/>
            <a:ext cx="868680" cy="595010"/>
          </a:xfrm>
          <a:prstGeom prst="rect">
            <a:avLst/>
          </a:prstGeom>
        </p:spPr>
      </p:pic>
      <p:sp>
        <p:nvSpPr>
          <p:cNvPr id="7" name="TextBox 6"/>
          <p:cNvSpPr txBox="1"/>
          <p:nvPr/>
        </p:nvSpPr>
        <p:spPr>
          <a:xfrm>
            <a:off x="1554480" y="6446520"/>
            <a:ext cx="10149840" cy="320040"/>
          </a:xfrm>
          <a:prstGeom prst="rect">
            <a:avLst/>
          </a:prstGeom>
          <a:noFill/>
        </p:spPr>
        <p:txBody>
          <a:bodyPr wrap="square">
            <a:spAutoFit/>
          </a:bodyPr>
          <a:lstStyle/>
          <a:p>
            <a:pPr>
              <a:defRPr sz="1000" b="0">
                <a:solidFill>
                  <a:srgbClr val="5C4B51"/>
                </a:solidFill>
                <a:latin typeface="PT Sans"/>
              </a:defRPr>
            </a:pPr>
            <a:r>
              <a:t>Recipes for Wellbeing · CC BY-NC 4.0 · free for classroom use   ·   rfweducators.netlify.app/lessons/intention-setting/</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