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Looking beneath the first answer</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sense-making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The first explanation for a confusing event can feel convincing because it arrives quickly. Inquiry asks us to slow down, notice our assumptions and look from more than one position. This can help us understand people and situations more fairly, while accepting that some uncertainty may remain.</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rfweducators.netlify.app/lessons/inquiry/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A question with no answer</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Here is a question no one in this room can get wrong: what is something many people believe that may not be true?</a:t>
            </a:r>
          </a:p>
          <a:p>
            <a:pPr>
              <a:lnSpc>
                <a:spcPct val="112000"/>
              </a:lnSpc>
              <a:defRPr sz="1800" b="0">
                <a:solidFill>
                  <a:srgbClr val="5C4B51"/>
                </a:solidFill>
                <a:latin typeface="PT Sans"/>
              </a:defRPr>
            </a:pPr>
            <a:r>
              <a:t>2. Sit with the question without looking for the answer you think I want.</a:t>
            </a:r>
          </a:p>
          <a:p>
            <a:pPr>
              <a:lnSpc>
                <a:spcPct val="112000"/>
              </a:lnSpc>
              <a:defRPr sz="1800" b="0">
                <a:solidFill>
                  <a:srgbClr val="5C4B51"/>
                </a:solidFill>
                <a:latin typeface="PT Sans"/>
              </a:defRPr>
            </a:pPr>
            <a:r>
              <a:t>3. Notice what your mind does when a question cannot be finished quickly.</a:t>
            </a:r>
          </a:p>
          <a:p>
            <a:pPr>
              <a:lnSpc>
                <a:spcPct val="112000"/>
              </a:lnSpc>
              <a:defRPr sz="1800" b="0">
                <a:solidFill>
                  <a:srgbClr val="5C4B51"/>
                </a:solidFill>
                <a:latin typeface="PT Sans"/>
              </a:defRPr>
            </a:pPr>
            <a:r>
              <a:t>4. If you would like to, offer one half-formed thought to a neighbour. Passing is equally welcome.</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rfweducators.netlify.app/lessons/inquiry/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How can we tell a quick opinion from a developed understanding?</a:t>
            </a:r>
          </a:p>
          <a:p>
            <a:pPr>
              <a:lnSpc>
                <a:spcPct val="122000"/>
              </a:lnSpc>
              <a:defRPr sz="2200" b="0">
                <a:solidFill>
                  <a:srgbClr val="171636"/>
                </a:solidFill>
                <a:latin typeface="PT Sans"/>
              </a:defRPr>
            </a:pPr>
            <a:r>
              <a:t>•   Why are simple explanations attractive when a situation is complicated?</a:t>
            </a:r>
          </a:p>
          <a:p>
            <a:pPr>
              <a:lnSpc>
                <a:spcPct val="122000"/>
              </a:lnSpc>
              <a:defRPr sz="2200" b="0">
                <a:solidFill>
                  <a:srgbClr val="171636"/>
                </a:solidFill>
                <a:latin typeface="PT Sans"/>
              </a:defRPr>
            </a:pPr>
            <a:r>
              <a:t>•   When is more inquiry useful, and when is timely action needed?</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rfweducators.netlify.app/lessons/inquiry/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17 MIN</a:t>
            </a:r>
          </a:p>
          <a:p>
            <a:pPr>
              <a:defRPr sz="3000" b="1">
                <a:solidFill>
                  <a:srgbClr val="171636"/>
                </a:solidFill>
                <a:latin typeface="Quicksand"/>
              </a:defRPr>
            </a:pPr>
            <a:r>
              <a:t>The root-question tree</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Give each group an external scenario, such as an unexpected school rule, a sudden online trend, a shop closing or two reports describing the same event differently.</a:t>
            </a:r>
          </a:p>
          <a:p>
            <a:pPr>
              <a:lnSpc>
                <a:spcPct val="116000"/>
              </a:lnSpc>
              <a:defRPr sz="1900" b="0">
                <a:solidFill>
                  <a:srgbClr val="5C4B51"/>
                </a:solidFill>
                <a:latin typeface="PT Sans"/>
              </a:defRPr>
            </a:pPr>
            <a:r>
              <a:t>2. Write the first conclusion someone might reach, then set it aside as one possible interpretation.</a:t>
            </a:r>
          </a:p>
          <a:p>
            <a:pPr>
              <a:lnSpc>
                <a:spcPct val="116000"/>
              </a:lnSpc>
              <a:defRPr sz="1900" b="0">
                <a:solidFill>
                  <a:srgbClr val="5C4B51"/>
                </a:solidFill>
                <a:latin typeface="PT Sans"/>
              </a:defRPr>
            </a:pPr>
            <a:r>
              <a:t>3. Generate as many genuine questions as possible for three minutes without answering them.</a:t>
            </a:r>
          </a:p>
          <a:p>
            <a:pPr>
              <a:lnSpc>
                <a:spcPct val="116000"/>
              </a:lnSpc>
              <a:defRPr sz="1900" b="0">
                <a:solidFill>
                  <a:srgbClr val="5C4B51"/>
                </a:solidFill>
                <a:latin typeface="PT Sans"/>
              </a:defRPr>
            </a:pPr>
            <a:r>
              <a:t>4. Draw a tree and place factual surface questions on the leaves and questions about causes, power, assumptions or perspectives on the roots.</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rfweducators.netlify.app/lessons/inquiry/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17 MIN</a:t>
            </a:r>
          </a:p>
          <a:p>
            <a:pPr>
              <a:defRPr sz="3000" b="1">
                <a:solidFill>
                  <a:srgbClr val="171636"/>
                </a:solidFill>
                <a:latin typeface="Quicksand"/>
              </a:defRPr>
            </a:pPr>
            <a:r>
              <a:t>The root-question tree</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Choose one root question and examine it from two positions within the scenario. Note what evidence each person might see or miss.</a:t>
            </a:r>
          </a:p>
          <a:p>
            <a:pPr>
              <a:lnSpc>
                <a:spcPct val="116000"/>
              </a:lnSpc>
              <a:defRPr sz="1900" b="0">
                <a:solidFill>
                  <a:srgbClr val="5C4B51"/>
                </a:solidFill>
                <a:latin typeface="PT Sans"/>
              </a:defRPr>
            </a:pPr>
            <a:r>
              <a:t>6. Each group shares one question and one way its understanding changed or remained uncertain.</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rfweducators.netlify.app/lessons/inquiry/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What question could help you look beneath the surface the next time something feels confusing? Keep the situation itself private.</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rfweducators.netlify.app/lessons/inquiry/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Inquiry does not ask us to have every answer. It asks us to stay with the question long enough to see what our first explanation left out.</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rfweducators.netlify.app/lessons/inquiry/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What does the lesson mean by inquiry?</a:t>
            </a:r>
          </a:p>
          <a:p>
            <a:pPr>
              <a:lnSpc>
                <a:spcPct val="110000"/>
              </a:lnSpc>
              <a:defRPr sz="1500" b="0">
                <a:solidFill>
                  <a:srgbClr val="5C4B51"/>
                </a:solidFill>
                <a:latin typeface="PT Sans"/>
              </a:defRPr>
            </a:pPr>
            <a:r>
              <a:t>     a) Waiting for someone else to explain what happened</a:t>
            </a:r>
          </a:p>
          <a:p>
            <a:pPr>
              <a:lnSpc>
                <a:spcPct val="110000"/>
              </a:lnSpc>
              <a:defRPr sz="1500" b="0">
                <a:solidFill>
                  <a:srgbClr val="5C4B51"/>
                </a:solidFill>
                <a:latin typeface="PT Sans"/>
              </a:defRPr>
            </a:pPr>
            <a:r>
              <a:t>     b) Choosing to understand something confusing properly instead of grabbing the first explanation</a:t>
            </a:r>
          </a:p>
          <a:p>
            <a:pPr>
              <a:lnSpc>
                <a:spcPct val="110000"/>
              </a:lnSpc>
              <a:defRPr sz="1500" b="0">
                <a:solidFill>
                  <a:srgbClr val="5C4B51"/>
                </a:solidFill>
                <a:latin typeface="PT Sans"/>
              </a:defRPr>
            </a:pPr>
            <a:r>
              <a:t>     c) Deciding immediately who is to blame in a situation</a:t>
            </a:r>
          </a:p>
          <a:p>
            <a:pPr>
              <a:lnSpc>
                <a:spcPct val="110000"/>
              </a:lnSpc>
              <a:defRPr sz="1500" b="0">
                <a:solidFill>
                  <a:srgbClr val="5C4B51"/>
                </a:solidFill>
                <a:latin typeface="PT Sans"/>
              </a:defRPr>
            </a:pPr>
            <a:r>
              <a:t>     d) Only asking questions you already know the answer to</a:t>
            </a:r>
          </a:p>
          <a:p>
            <a:pPr>
              <a:lnSpc>
                <a:spcPct val="110000"/>
              </a:lnSpc>
              <a:defRPr sz="1800" b="1">
                <a:solidFill>
                  <a:srgbClr val="171636"/>
                </a:solidFill>
                <a:latin typeface="Quicksand"/>
              </a:defRPr>
            </a:pPr>
            <a:r>
              <a:t>2. In the root-question tree activity, where do the deeper 'what is really going on underneath' questions go?</a:t>
            </a:r>
          </a:p>
          <a:p>
            <a:pPr>
              <a:lnSpc>
                <a:spcPct val="110000"/>
              </a:lnSpc>
              <a:defRPr sz="1500" b="0">
                <a:solidFill>
                  <a:srgbClr val="5C4B51"/>
                </a:solidFill>
                <a:latin typeface="PT Sans"/>
              </a:defRPr>
            </a:pPr>
            <a:r>
              <a:t>     a) On the leaves</a:t>
            </a:r>
          </a:p>
          <a:p>
            <a:pPr>
              <a:lnSpc>
                <a:spcPct val="110000"/>
              </a:lnSpc>
              <a:defRPr sz="1500" b="0">
                <a:solidFill>
                  <a:srgbClr val="5C4B51"/>
                </a:solidFill>
                <a:latin typeface="PT Sans"/>
              </a:defRPr>
            </a:pPr>
            <a:r>
              <a:t>     b) On the roots</a:t>
            </a:r>
          </a:p>
          <a:p>
            <a:pPr>
              <a:lnSpc>
                <a:spcPct val="110000"/>
              </a:lnSpc>
              <a:defRPr sz="1500" b="0">
                <a:solidFill>
                  <a:srgbClr val="5C4B51"/>
                </a:solidFill>
                <a:latin typeface="PT Sans"/>
              </a:defRPr>
            </a:pPr>
            <a:r>
              <a:t>     c) In the trunk</a:t>
            </a:r>
          </a:p>
          <a:p>
            <a:pPr>
              <a:lnSpc>
                <a:spcPct val="110000"/>
              </a:lnSpc>
              <a:defRPr sz="1500" b="0">
                <a:solidFill>
                  <a:srgbClr val="5C4B51"/>
                </a:solidFill>
                <a:latin typeface="PT Sans"/>
              </a:defRPr>
            </a:pPr>
            <a:r>
              <a:t>     d) They get crossed out</a:t>
            </a:r>
          </a:p>
          <a:p>
            <a:pPr>
              <a:lnSpc>
                <a:spcPct val="110000"/>
              </a:lnSpc>
              <a:defRPr sz="1800" b="1">
                <a:solidFill>
                  <a:srgbClr val="171636"/>
                </a:solidFill>
                <a:latin typeface="Quicksand"/>
              </a:defRPr>
            </a:pPr>
            <a:r>
              <a:t>3. According to the lesson, why can the first explanation for a confusing event feel convincing?</a:t>
            </a:r>
          </a:p>
          <a:p>
            <a:pPr>
              <a:lnSpc>
                <a:spcPct val="110000"/>
              </a:lnSpc>
              <a:defRPr sz="1500" b="0">
                <a:solidFill>
                  <a:srgbClr val="5C4B51"/>
                </a:solidFill>
                <a:latin typeface="PT Sans"/>
              </a:defRPr>
            </a:pPr>
            <a:r>
              <a:t>     a) It is usually the most accurate one</a:t>
            </a:r>
          </a:p>
          <a:p>
            <a:pPr>
              <a:lnSpc>
                <a:spcPct val="110000"/>
              </a:lnSpc>
              <a:defRPr sz="1500" b="0">
                <a:solidFill>
                  <a:srgbClr val="5C4B51"/>
                </a:solidFill>
                <a:latin typeface="PT Sans"/>
              </a:defRPr>
            </a:pPr>
            <a:r>
              <a:t>     b) Someone with authority has always checked it</a:t>
            </a:r>
          </a:p>
          <a:p>
            <a:pPr>
              <a:lnSpc>
                <a:spcPct val="110000"/>
              </a:lnSpc>
              <a:defRPr sz="1500" b="0">
                <a:solidFill>
                  <a:srgbClr val="5C4B51"/>
                </a:solidFill>
                <a:latin typeface="PT Sans"/>
              </a:defRPr>
            </a:pPr>
            <a:r>
              <a:t>     c) It arrives quickly</a:t>
            </a:r>
          </a:p>
          <a:p>
            <a:pPr>
              <a:lnSpc>
                <a:spcPct val="110000"/>
              </a:lnSpc>
              <a:defRPr sz="1500" b="0">
                <a:solidFill>
                  <a:srgbClr val="5C4B51"/>
                </a:solidFill>
                <a:latin typeface="PT Sans"/>
              </a:defRPr>
            </a:pPr>
            <a:r>
              <a:t>     d) It includes every point of view</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rfweducators.netlify.app/lessons/inquiry/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