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Noticing what is already here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celebration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Deadlines, comparison and worry can take up much of our attention, while ordinary sources of support pass without being named. Gratitude gives some attention to what is sustaining, welcome or good. It does not require anyone to feel positive, ignore injustice or be thankful for a difficult experience.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Three good things</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Before we continue, bring to mind three small things that went well or felt welcome today. They can be ordinary and do not need to matter to anyone else.</a:t>
            </a:r>
          </a:p>
          <a:p>
            <a:pPr>
              <a:lnSpc>
                <a:spcPct val="112000"/>
              </a:lnSpc>
              <a:defRPr sz="1800" b="0">
                <a:solidFill>
                  <a:srgbClr val="5C4B51"/>
                </a:solidFill>
                <a:latin typeface="PT Sans"/>
              </a:defRPr>
            </a:pPr>
            <a:r>
              <a:t>2. If you are comfortable, share one with the person next to you and listen to one of theirs.</a:t>
            </a:r>
          </a:p>
          <a:p>
            <a:pPr>
              <a:lnSpc>
                <a:spcPct val="112000"/>
              </a:lnSpc>
              <a:defRPr sz="1800" b="0">
                <a:solidFill>
                  <a:srgbClr val="5C4B51"/>
                </a:solidFill>
                <a:latin typeface="PT Sans"/>
              </a:defRPr>
            </a:pPr>
            <a:r>
              <a:t>3. Keep the other two for yourself, or keep all three private if that is what you need today.</a:t>
            </a:r>
          </a:p>
          <a:p>
            <a:pPr>
              <a:lnSpc>
                <a:spcPct val="112000"/>
              </a:lnSpc>
              <a:defRPr sz="1800" b="0">
                <a:solidFill>
                  <a:srgbClr val="5C4B51"/>
                </a:solidFill>
                <a:latin typeface="PT Sans"/>
              </a:defRPr>
            </a:pPr>
            <a:r>
              <a:t>4. If nothing comes to mind, you can simply notice that without forcing an answer.</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Which ordinary forms of care or work often go unnoticed?</a:t>
            </a:r>
          </a:p>
          <a:p>
            <a:pPr>
              <a:lnSpc>
                <a:spcPct val="122000"/>
              </a:lnSpc>
              <a:defRPr sz="2200" b="0">
                <a:solidFill>
                  <a:srgbClr val="171636"/>
                </a:solidFill>
                <a:latin typeface="PT Sans"/>
              </a:defRPr>
            </a:pPr>
            <a:r>
              <a:t>•   What makes gratitude feel sincere rather than forced?</a:t>
            </a:r>
          </a:p>
          <a:p>
            <a:pPr>
              <a:lnSpc>
                <a:spcPct val="122000"/>
              </a:lnSpc>
              <a:defRPr sz="2200" b="0">
                <a:solidFill>
                  <a:srgbClr val="171636"/>
                </a:solidFill>
                <a:latin typeface="PT Sans"/>
              </a:defRPr>
            </a:pPr>
            <a:r>
              <a:t>•   When can asking for gratitude become unhelpful or unfair?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What often goes unthanked</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Invite students to notice ordinary things that support a day. Make clear that a blank slip is acceptable.</a:t>
            </a:r>
          </a:p>
          <a:p>
            <a:pPr>
              <a:lnSpc>
                <a:spcPct val="116000"/>
              </a:lnSpc>
              <a:defRPr sz="1900" b="0">
                <a:solidFill>
                  <a:srgbClr val="5C4B51"/>
                </a:solidFill>
                <a:latin typeface="PT Sans"/>
              </a:defRPr>
            </a:pPr>
            <a:r>
              <a:t>2. Offer prompts: something that made this week easier; an object or service you would miss; a role whose work often goes unseen; or a place that feels comfortable enough.</a:t>
            </a:r>
          </a:p>
          <a:p>
            <a:pPr>
              <a:lnSpc>
                <a:spcPct val="116000"/>
              </a:lnSpc>
              <a:defRPr sz="1900" b="0">
                <a:solidFill>
                  <a:srgbClr val="5C4B51"/>
                </a:solidFill>
                <a:latin typeface="PT Sans"/>
              </a:defRPr>
            </a:pPr>
            <a:r>
              <a:t>3. Students write one response per slip without names or identifying details.</a:t>
            </a:r>
          </a:p>
          <a:p>
            <a:pPr>
              <a:lnSpc>
                <a:spcPct val="116000"/>
              </a:lnSpc>
              <a:defRPr sz="1900" b="0">
                <a:solidFill>
                  <a:srgbClr val="5C4B51"/>
                </a:solidFill>
                <a:latin typeface="PT Sans"/>
              </a:defRPr>
            </a:pPr>
            <a:r>
              <a:t>4. Mix the slips on a shared board so authorship cannot be traced.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What often goes unthanked</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Read a selection or offer a slow gallery walk, noticing both repeated and different forms of appreciation.</a:t>
            </a:r>
          </a:p>
          <a:p>
            <a:pPr>
              <a:lnSpc>
                <a:spcPct val="116000"/>
              </a:lnSpc>
              <a:defRPr sz="1900" b="0">
                <a:solidFill>
                  <a:srgbClr val="5C4B51"/>
                </a:solidFill>
                <a:latin typeface="PT Sans"/>
              </a:defRPr>
            </a:pPr>
            <a:r>
              <a:t>6. Invite one final anonymous addition inspired by something another person noticed, without suggesting that the room should now feel a particular way.</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Choose one small good you would like to notice for a little longer today or tomorrow. What do you appreciate about it, and what does it leave unchanged?</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 things we named were already part of the day. Gratitude was the pause that allowed us to see them, while everything difficult and unfinished remained part of the picture too.</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How does the lesson describe gratitude?</a:t>
            </a:r>
          </a:p>
          <a:p>
            <a:pPr>
              <a:lnSpc>
                <a:spcPct val="110000"/>
              </a:lnSpc>
              <a:defRPr sz="1500" b="0">
                <a:solidFill>
                  <a:srgbClr val="5C4B51"/>
                </a:solidFill>
                <a:latin typeface="PT Sans"/>
              </a:defRPr>
            </a:pPr>
            <a:r>
              <a:t>     a) A way of noticing what we value, receive or would miss</a:t>
            </a:r>
          </a:p>
          <a:p>
            <a:pPr>
              <a:lnSpc>
                <a:spcPct val="110000"/>
              </a:lnSpc>
              <a:defRPr sz="1500" b="0">
                <a:solidFill>
                  <a:srgbClr val="5C4B51"/>
                </a:solidFill>
                <a:latin typeface="PT Sans"/>
              </a:defRPr>
            </a:pPr>
            <a:r>
              <a:t>     b) Pretending everything in life is great</a:t>
            </a:r>
          </a:p>
          <a:p>
            <a:pPr>
              <a:lnSpc>
                <a:spcPct val="110000"/>
              </a:lnSpc>
              <a:defRPr sz="1500" b="0">
                <a:solidFill>
                  <a:srgbClr val="5C4B51"/>
                </a:solidFill>
                <a:latin typeface="PT Sans"/>
              </a:defRPr>
            </a:pPr>
            <a:r>
              <a:t>     c) Saying thank you only to be polite</a:t>
            </a:r>
          </a:p>
          <a:p>
            <a:pPr>
              <a:lnSpc>
                <a:spcPct val="110000"/>
              </a:lnSpc>
              <a:defRPr sz="1500" b="0">
                <a:solidFill>
                  <a:srgbClr val="5C4B51"/>
                </a:solidFill>
                <a:latin typeface="PT Sans"/>
              </a:defRPr>
            </a:pPr>
            <a:r>
              <a:t>     d) Focusing on problems so we can fix them</a:t>
            </a:r>
          </a:p>
          <a:p>
            <a:pPr>
              <a:lnSpc>
                <a:spcPct val="110000"/>
              </a:lnSpc>
              <a:defRPr sz="1800" b="1">
                <a:solidFill>
                  <a:srgbClr val="171636"/>
                </a:solidFill>
                <a:latin typeface="Quicksand"/>
              </a:defRPr>
            </a:pPr>
            <a:r>
              <a:t>2. According to the lesson, why can ordinary sources of support pass without being named?</a:t>
            </a:r>
          </a:p>
          <a:p>
            <a:pPr>
              <a:lnSpc>
                <a:spcPct val="110000"/>
              </a:lnSpc>
              <a:defRPr sz="1500" b="0">
                <a:solidFill>
                  <a:srgbClr val="5C4B51"/>
                </a:solidFill>
                <a:latin typeface="PT Sans"/>
              </a:defRPr>
            </a:pPr>
            <a:r>
              <a:t>     a) Good things happen far less often than bad things</a:t>
            </a:r>
          </a:p>
          <a:p>
            <a:pPr>
              <a:lnSpc>
                <a:spcPct val="110000"/>
              </a:lnSpc>
              <a:defRPr sz="1500" b="0">
                <a:solidFill>
                  <a:srgbClr val="5C4B51"/>
                </a:solidFill>
                <a:latin typeface="PT Sans"/>
              </a:defRPr>
            </a:pPr>
            <a:r>
              <a:t>     b) Gratitude only counts for big events</a:t>
            </a:r>
          </a:p>
          <a:p>
            <a:pPr>
              <a:lnSpc>
                <a:spcPct val="110000"/>
              </a:lnSpc>
              <a:defRPr sz="1500" b="0">
                <a:solidFill>
                  <a:srgbClr val="5C4B51"/>
                </a:solidFill>
                <a:latin typeface="PT Sans"/>
              </a:defRPr>
            </a:pPr>
            <a:r>
              <a:t>     c) Deadlines, comparison and worry can take up much of our attention</a:t>
            </a:r>
          </a:p>
          <a:p>
            <a:pPr>
              <a:lnSpc>
                <a:spcPct val="110000"/>
              </a:lnSpc>
              <a:defRPr sz="1500" b="0">
                <a:solidFill>
                  <a:srgbClr val="5C4B51"/>
                </a:solidFill>
                <a:latin typeface="PT Sans"/>
              </a:defRPr>
            </a:pPr>
            <a:r>
              <a:t>     d) Ordinary things are rarely good</a:t>
            </a:r>
          </a:p>
          <a:p>
            <a:pPr>
              <a:lnSpc>
                <a:spcPct val="110000"/>
              </a:lnSpc>
              <a:defRPr sz="1800" b="1">
                <a:solidFill>
                  <a:srgbClr val="171636"/>
                </a:solidFill>
                <a:latin typeface="Quicksand"/>
              </a:defRPr>
            </a:pPr>
            <a:r>
              <a:t>3. What does the lesson say about gratitude and discomfort?</a:t>
            </a:r>
          </a:p>
          <a:p>
            <a:pPr>
              <a:lnSpc>
                <a:spcPct val="110000"/>
              </a:lnSpc>
              <a:defRPr sz="1500" b="0">
                <a:solidFill>
                  <a:srgbClr val="5C4B51"/>
                </a:solidFill>
                <a:latin typeface="PT Sans"/>
              </a:defRPr>
            </a:pPr>
            <a:r>
              <a:t>     a) Gratitude should be used to end a difficult conversation</a:t>
            </a:r>
          </a:p>
          <a:p>
            <a:pPr>
              <a:lnSpc>
                <a:spcPct val="110000"/>
              </a:lnSpc>
              <a:defRPr sz="1500" b="0">
                <a:solidFill>
                  <a:srgbClr val="5C4B51"/>
                </a:solidFill>
                <a:latin typeface="PT Sans"/>
              </a:defRPr>
            </a:pPr>
            <a:r>
              <a:t>     b) They can exist together, and noticing support does not remove the need to change unfair conditions</a:t>
            </a:r>
          </a:p>
          <a:p>
            <a:pPr>
              <a:lnSpc>
                <a:spcPct val="110000"/>
              </a:lnSpc>
              <a:defRPr sz="1500" b="0">
                <a:solidFill>
                  <a:srgbClr val="5C4B51"/>
                </a:solidFill>
                <a:latin typeface="PT Sans"/>
              </a:defRPr>
            </a:pPr>
            <a:r>
              <a:t>     c) Gratitude means being thankful for every hard experience</a:t>
            </a:r>
          </a:p>
          <a:p>
            <a:pPr>
              <a:lnSpc>
                <a:spcPct val="110000"/>
              </a:lnSpc>
              <a:defRPr sz="1500" b="0">
                <a:solidFill>
                  <a:srgbClr val="5C4B51"/>
                </a:solidFill>
                <a:latin typeface="PT Sans"/>
              </a:defRPr>
            </a:pPr>
            <a:r>
              <a:t>     d) Discomfort must go away before gratitude is possible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rfweducators.netlify.app/lessons/gratitude/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