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Staying with an ordinary hard moment</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resilience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Nerves, embarrassment, restlessness and disappointment can create a strong wish to escape immediately. Distress tolerance is the ability to move through an ordinary hard moment without demanding that the feeling disappear first. It is not endurance of danger, abuse or overwhelming distress, and it includes asking for help or stepping away.</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Befriending the wobble</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Bring to mind a fictional student waiting for something ordinary but uncomfortable, such as a result, a reply or a turn to speak.</a:t>
            </a:r>
          </a:p>
          <a:p>
            <a:pPr>
              <a:lnSpc>
                <a:spcPct val="112000"/>
              </a:lnSpc>
              <a:defRPr sz="1800" b="0">
                <a:solidFill>
                  <a:srgbClr val="5C4B51"/>
                </a:solidFill>
                <a:latin typeface="PT Sans"/>
              </a:defRPr>
            </a:pPr>
            <a:r>
              <a:t>2. Imagine where they might notice the discomfort, while keeping your own attention outside your body if that feels better.</a:t>
            </a:r>
          </a:p>
          <a:p>
            <a:pPr>
              <a:lnSpc>
                <a:spcPct val="112000"/>
              </a:lnSpc>
              <a:defRPr sz="1800" b="0">
                <a:solidFill>
                  <a:srgbClr val="5C4B51"/>
                </a:solidFill>
                <a:latin typeface="PT Sans"/>
              </a:defRPr>
            </a:pPr>
            <a:r>
              <a:t>3. Ask what the feeling may be signalling and what would help the person remain safe while time moves.</a:t>
            </a:r>
          </a:p>
          <a:p>
            <a:pPr>
              <a:lnSpc>
                <a:spcPct val="112000"/>
              </a:lnSpc>
              <a:defRPr sz="1800" b="0">
                <a:solidFill>
                  <a:srgbClr val="5C4B51"/>
                </a:solidFill>
                <a:latin typeface="PT Sans"/>
              </a:defRPr>
            </a:pPr>
            <a:r>
              <a:t>4. Nothing needs to be fixed in this minute, and seeking support or stepping away can be part of staying with the moment.</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do people commonly do when they want an uncomfortable feeling to stop at once?</a:t>
            </a:r>
          </a:p>
          <a:p>
            <a:pPr>
              <a:lnSpc>
                <a:spcPct val="122000"/>
              </a:lnSpc>
              <a:defRPr sz="2200" b="0">
                <a:solidFill>
                  <a:srgbClr val="171636"/>
                </a:solidFill>
                <a:latin typeface="PT Sans"/>
              </a:defRPr>
            </a:pPr>
            <a:r>
              <a:t>•   How can someone distinguish a manageable hard moment from one that needs immediate help?</a:t>
            </a:r>
          </a:p>
          <a:p>
            <a:pPr>
              <a:lnSpc>
                <a:spcPct val="122000"/>
              </a:lnSpc>
              <a:defRPr sz="2200" b="0">
                <a:solidFill>
                  <a:srgbClr val="171636"/>
                </a:solidFill>
                <a:latin typeface="PT Sans"/>
              </a:defRPr>
            </a:pPr>
            <a:r>
              <a:t>•   When can distraction, company or leaving be a caring response?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Chart a changing feeling</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Explain that feelings can rise, level, return or ease in different ways; draw several possible shapes rather than one guaranteed wave.</a:t>
            </a:r>
          </a:p>
          <a:p>
            <a:pPr>
              <a:lnSpc>
                <a:spcPct val="116000"/>
              </a:lnSpc>
              <a:defRPr sz="1900" b="0">
                <a:solidFill>
                  <a:srgbClr val="5C4B51"/>
                </a:solidFill>
                <a:latin typeface="PT Sans"/>
              </a:defRPr>
            </a:pPr>
            <a:r>
              <a:t>2. Give each group a fictional ordinary situation, such as waiting outside an office, feeling embarrassed after a small mistake or waiting for a routine reply.</a:t>
            </a:r>
          </a:p>
          <a:p>
            <a:pPr>
              <a:lnSpc>
                <a:spcPct val="116000"/>
              </a:lnSpc>
              <a:defRPr sz="1900" b="0">
                <a:solidFill>
                  <a:srgbClr val="5C4B51"/>
                </a:solidFill>
                <a:latin typeface="PT Sans"/>
              </a:defRPr>
            </a:pPr>
            <a:r>
              <a:t>3. Sketch how the feeling might change over the next hour, allowing uncertainty and more than one possibility.</a:t>
            </a:r>
          </a:p>
          <a:p>
            <a:pPr>
              <a:lnSpc>
                <a:spcPct val="116000"/>
              </a:lnSpc>
              <a:defRPr sz="1900" b="0">
                <a:solidFill>
                  <a:srgbClr val="5C4B51"/>
                </a:solidFill>
                <a:latin typeface="PT Sans"/>
              </a:defRPr>
            </a:pPr>
            <a:r>
              <a:t>4. At the most difficult point, add three options: something the character can do alone, support from another person and a way to step away or get help.</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Chart a changing feeling</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Mark any response that could make the situation less safe, then revise it without judging the impulse behind it.</a:t>
            </a:r>
          </a:p>
          <a:p>
            <a:pPr>
              <a:lnSpc>
                <a:spcPct val="116000"/>
              </a:lnSpc>
              <a:defRPr sz="1900" b="0">
                <a:solidFill>
                  <a:srgbClr val="5C4B51"/>
                </a:solidFill>
                <a:latin typeface="PT Sans"/>
              </a:defRPr>
            </a:pPr>
            <a:r>
              <a:t>6. Each group shares one supportive option and one sign that the character needs more help than this lesson can offer.</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Without recording the event, think of a small and ordinary difficult feeling you have moved through before. What helped, and how did you know whether you could stay with it or needed support?</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A hard moment does not need to become a lesson or a positive story. We can meet what is here, use support and let safety guide whether we stay, step away or ask someone to help.</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What does distress tolerance mean in this lesson?</a:t>
            </a:r>
          </a:p>
          <a:p>
            <a:pPr>
              <a:lnSpc>
                <a:spcPct val="110000"/>
              </a:lnSpc>
              <a:defRPr sz="1500" b="0">
                <a:solidFill>
                  <a:srgbClr val="5C4B51"/>
                </a:solidFill>
                <a:latin typeface="PT Sans"/>
              </a:defRPr>
            </a:pPr>
            <a:r>
              <a:t>     a) Getting rid of a hard feeling as quickly as possible</a:t>
            </a:r>
          </a:p>
          <a:p>
            <a:pPr>
              <a:lnSpc>
                <a:spcPct val="110000"/>
              </a:lnSpc>
              <a:defRPr sz="1500" b="0">
                <a:solidFill>
                  <a:srgbClr val="5C4B51"/>
                </a:solidFill>
                <a:latin typeface="PT Sans"/>
              </a:defRPr>
            </a:pPr>
            <a:r>
              <a:t>     b) Moving through an ordinary hard moment without making it worse, which can include asking for help or stepping away</a:t>
            </a:r>
          </a:p>
          <a:p>
            <a:pPr>
              <a:lnSpc>
                <a:spcPct val="110000"/>
              </a:lnSpc>
              <a:defRPr sz="1500" b="0">
                <a:solidFill>
                  <a:srgbClr val="5C4B51"/>
                </a:solidFill>
                <a:latin typeface="PT Sans"/>
              </a:defRPr>
            </a:pPr>
            <a:r>
              <a:t>     c) Only ever letting yourself feel positive emotions</a:t>
            </a:r>
          </a:p>
          <a:p>
            <a:pPr>
              <a:lnSpc>
                <a:spcPct val="110000"/>
              </a:lnSpc>
              <a:defRPr sz="1500" b="0">
                <a:solidFill>
                  <a:srgbClr val="5C4B51"/>
                </a:solidFill>
                <a:latin typeface="PT Sans"/>
              </a:defRPr>
            </a:pPr>
            <a:r>
              <a:t>     d) Making sure nobody ever sees that you are upset</a:t>
            </a:r>
          </a:p>
          <a:p>
            <a:pPr>
              <a:lnSpc>
                <a:spcPct val="110000"/>
              </a:lnSpc>
              <a:defRPr sz="1800" b="1">
                <a:solidFill>
                  <a:srgbClr val="171636"/>
                </a:solidFill>
                <a:latin typeface="Quicksand"/>
              </a:defRPr>
            </a:pPr>
            <a:r>
              <a:t>2. What does the lesson say about how an ordinary hard feeling changes over time?</a:t>
            </a:r>
          </a:p>
          <a:p>
            <a:pPr>
              <a:lnSpc>
                <a:spcPct val="110000"/>
              </a:lnSpc>
              <a:defRPr sz="1500" b="0">
                <a:solidFill>
                  <a:srgbClr val="5C4B51"/>
                </a:solidFill>
                <a:latin typeface="PT Sans"/>
              </a:defRPr>
            </a:pPr>
            <a:r>
              <a:t>     a) It is dangerous and should always be avoided</a:t>
            </a:r>
          </a:p>
          <a:p>
            <a:pPr>
              <a:lnSpc>
                <a:spcPct val="110000"/>
              </a:lnSpc>
              <a:defRPr sz="1500" b="0">
                <a:solidFill>
                  <a:srgbClr val="5C4B51"/>
                </a:solidFill>
                <a:latin typeface="PT Sans"/>
              </a:defRPr>
            </a:pPr>
            <a:r>
              <a:t>     b) It can rise, level, return or ease in different ways, with no single timetable</a:t>
            </a:r>
          </a:p>
          <a:p>
            <a:pPr>
              <a:lnSpc>
                <a:spcPct val="110000"/>
              </a:lnSpc>
              <a:defRPr sz="1500" b="0">
                <a:solidFill>
                  <a:srgbClr val="5C4B51"/>
                </a:solidFill>
                <a:latin typeface="PT Sans"/>
              </a:defRPr>
            </a:pPr>
            <a:r>
              <a:t>     c) It always gets bigger the longer you wait</a:t>
            </a:r>
          </a:p>
          <a:p>
            <a:pPr>
              <a:lnSpc>
                <a:spcPct val="110000"/>
              </a:lnSpc>
              <a:defRPr sz="1500" b="0">
                <a:solidFill>
                  <a:srgbClr val="5C4B51"/>
                </a:solidFill>
                <a:latin typeface="PT Sans"/>
              </a:defRPr>
            </a:pPr>
            <a:r>
              <a:t>     d) It disappears the moment you argue with it</a:t>
            </a:r>
          </a:p>
          <a:p>
            <a:pPr>
              <a:lnSpc>
                <a:spcPct val="110000"/>
              </a:lnSpc>
              <a:defRPr sz="1800" b="1">
                <a:solidFill>
                  <a:srgbClr val="171636"/>
                </a:solidFill>
                <a:latin typeface="Quicksand"/>
              </a:defRPr>
            </a:pPr>
            <a:r>
              <a:t>3. In the 'Chart a changing feeling' activity, what did every group work with so that nobody had to share their own life?</a:t>
            </a:r>
          </a:p>
          <a:p>
            <a:pPr>
              <a:lnSpc>
                <a:spcPct val="110000"/>
              </a:lnSpc>
              <a:defRPr sz="1500" b="0">
                <a:solidFill>
                  <a:srgbClr val="5C4B51"/>
                </a:solidFill>
                <a:latin typeface="PT Sans"/>
              </a:defRPr>
            </a:pPr>
            <a:r>
              <a:t>     a) Their own most difficult memory</a:t>
            </a:r>
          </a:p>
          <a:p>
            <a:pPr>
              <a:lnSpc>
                <a:spcPct val="110000"/>
              </a:lnSpc>
              <a:defRPr sz="1500" b="0">
                <a:solidFill>
                  <a:srgbClr val="5C4B51"/>
                </a:solidFill>
                <a:latin typeface="PT Sans"/>
              </a:defRPr>
            </a:pPr>
            <a:r>
              <a:t>     b) A real classmate's problem</a:t>
            </a:r>
          </a:p>
          <a:p>
            <a:pPr>
              <a:lnSpc>
                <a:spcPct val="110000"/>
              </a:lnSpc>
              <a:defRPr sz="1500" b="0">
                <a:solidFill>
                  <a:srgbClr val="5C4B51"/>
                </a:solidFill>
                <a:latin typeface="PT Sans"/>
              </a:defRPr>
            </a:pPr>
            <a:r>
              <a:t>     c) A fictional scenario about a made-up character</a:t>
            </a:r>
          </a:p>
          <a:p>
            <a:pPr>
              <a:lnSpc>
                <a:spcPct val="110000"/>
              </a:lnSpc>
              <a:defRPr sz="1500" b="0">
                <a:solidFill>
                  <a:srgbClr val="5C4B51"/>
                </a:solidFill>
                <a:latin typeface="PT Sans"/>
              </a:defRPr>
            </a:pPr>
            <a:r>
              <a:t>     d) A private diary entry read aloud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rfweducators.netlify.app/lessons/distress-tolerance/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