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Choosing what deserves your attention</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digital agency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Online content arrives quickly and often asks for an immediate reaction. Discernment gives us a pause in which to consider who made something, what it is asking from us and whether the information is reliable. We are aiming for thoughtful engagement, and we do not need to suspect everything we see.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Where the scroll left you</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Think back to a recent time online without opening a device or revisiting what you saw.</a:t>
            </a:r>
          </a:p>
          <a:p>
            <a:pPr>
              <a:lnSpc>
                <a:spcPct val="112000"/>
              </a:lnSpc>
              <a:defRPr sz="1800" b="0">
                <a:solidFill>
                  <a:srgbClr val="5C4B51"/>
                </a:solidFill>
                <a:latin typeface="PT Sans"/>
              </a:defRPr>
            </a:pPr>
            <a:r>
              <a:t>2. Find one private word for how the experience left you, such as connected, interested, tired, flat, unsettled or fine.</a:t>
            </a:r>
          </a:p>
          <a:p>
            <a:pPr>
              <a:lnSpc>
                <a:spcPct val="112000"/>
              </a:lnSpc>
              <a:defRPr sz="1800" b="0">
                <a:solidFill>
                  <a:srgbClr val="5C4B51"/>
                </a:solidFill>
                <a:latin typeface="PT Sans"/>
              </a:defRPr>
            </a:pPr>
            <a:r>
              <a:t>3. Let that word be information rather than a verdict on what you should do next.</a:t>
            </a:r>
          </a:p>
          <a:p>
            <a:pPr>
              <a:lnSpc>
                <a:spcPct val="112000"/>
              </a:lnSpc>
              <a:defRPr sz="1800" b="0">
                <a:solidFill>
                  <a:srgbClr val="5C4B51"/>
                </a:solidFill>
                <a:latin typeface="PT Sans"/>
              </a:defRPr>
            </a:pPr>
            <a:r>
              <a:t>4. Bring your attention back to the room and keep any details to yourself.</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techniques make a post, video or headline feel urgent?</a:t>
            </a:r>
          </a:p>
          <a:p>
            <a:pPr>
              <a:lnSpc>
                <a:spcPct val="122000"/>
              </a:lnSpc>
              <a:defRPr sz="2200" b="0">
                <a:solidFill>
                  <a:srgbClr val="171636"/>
                </a:solidFill>
                <a:latin typeface="PT Sans"/>
              </a:defRPr>
            </a:pPr>
            <a:r>
              <a:t>•   How can useful content and persuasive content look similar?</a:t>
            </a:r>
          </a:p>
          <a:p>
            <a:pPr>
              <a:lnSpc>
                <a:spcPct val="122000"/>
              </a:lnSpc>
              <a:defRPr sz="2200" b="0">
                <a:solidFill>
                  <a:srgbClr val="171636"/>
                </a:solidFill>
                <a:latin typeface="PT Sans"/>
              </a:defRPr>
            </a:pPr>
            <a:r>
              <a:t>•   Why might discernment be harder when someone is tired, lonely, angry or frightened?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Use the filter</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Introduce three possible responses: trust for now, pause and check, or let go.</a:t>
            </a:r>
          </a:p>
          <a:p>
            <a:pPr>
              <a:lnSpc>
                <a:spcPct val="116000"/>
              </a:lnSpc>
              <a:defRPr sz="1900" b="0">
                <a:solidFill>
                  <a:srgbClr val="5C4B51"/>
                </a:solidFill>
                <a:latin typeface="PT Sans"/>
              </a:defRPr>
            </a:pPr>
            <a:r>
              <a:t>2. Display the three questions about source and motive, personal impact, and supporting evidence. Model them with one fictional attention-grabbing headline.</a:t>
            </a:r>
          </a:p>
          <a:p>
            <a:pPr>
              <a:lnSpc>
                <a:spcPct val="116000"/>
              </a:lnSpc>
              <a:defRPr sz="1900" b="0">
                <a:solidFill>
                  <a:srgbClr val="5C4B51"/>
                </a:solidFill>
                <a:latin typeface="PT Sans"/>
              </a:defRPr>
            </a:pPr>
            <a:r>
              <a:t>3. Give each group six made-up items, such as an unsourced breaking claim, a quiz collecting data, an advert presented as advice, a viral dare, a chain message asking to be forwarded and a clear guide from a checkable source.</a:t>
            </a:r>
          </a:p>
          <a:p>
            <a:pPr>
              <a:lnSpc>
                <a:spcPct val="116000"/>
              </a:lnSpc>
              <a:defRPr sz="1900" b="0">
                <a:solidFill>
                  <a:srgbClr val="5C4B51"/>
                </a:solidFill>
                <a:latin typeface="PT Sans"/>
              </a:defRPr>
            </a:pPr>
            <a:r>
              <a:t>4. Ask groups to sort each item and record what evidence shaped the decision. Several placements may be reasonable if the explanation is sound.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Use the filter</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Each group chooses its hardest item and names what more it would need to know.</a:t>
            </a:r>
          </a:p>
          <a:p>
            <a:pPr>
              <a:lnSpc>
                <a:spcPct val="116000"/>
              </a:lnSpc>
              <a:defRPr sz="1900" b="0">
                <a:solidFill>
                  <a:srgbClr val="5C4B51"/>
                </a:solidFill>
                <a:latin typeface="PT Sans"/>
              </a:defRPr>
            </a:pPr>
            <a:r>
              <a:t>6. Gather patterns and emphasise that discernment includes updating a decision when better information appears.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Which of the three questions would be most useful to keep nearby the next time something online feels urgent, persuasive or difficult to place?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You do not need to trust everything or reject everything. You can pause and give your attention where the evidence and your values meet.</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Which set of three categories did the lesson use to sort online content?</a:t>
            </a:r>
          </a:p>
          <a:p>
            <a:pPr>
              <a:lnSpc>
                <a:spcPct val="110000"/>
              </a:lnSpc>
              <a:defRPr sz="1500" b="0">
                <a:solidFill>
                  <a:srgbClr val="5C4B51"/>
                </a:solidFill>
                <a:latin typeface="PT Sans"/>
              </a:defRPr>
            </a:pPr>
            <a:r>
              <a:t>     a) True, False, Unsure</a:t>
            </a:r>
          </a:p>
          <a:p>
            <a:pPr>
              <a:lnSpc>
                <a:spcPct val="110000"/>
              </a:lnSpc>
              <a:defRPr sz="1500" b="0">
                <a:solidFill>
                  <a:srgbClr val="5C4B51"/>
                </a:solidFill>
                <a:latin typeface="PT Sans"/>
              </a:defRPr>
            </a:pPr>
            <a:r>
              <a:t>     b) Trust, Pause, Let go</a:t>
            </a:r>
          </a:p>
          <a:p>
            <a:pPr>
              <a:lnSpc>
                <a:spcPct val="110000"/>
              </a:lnSpc>
              <a:defRPr sz="1500" b="0">
                <a:solidFill>
                  <a:srgbClr val="5C4B51"/>
                </a:solidFill>
                <a:latin typeface="PT Sans"/>
              </a:defRPr>
            </a:pPr>
            <a:r>
              <a:t>     c) Like, Share, Report</a:t>
            </a:r>
          </a:p>
          <a:p>
            <a:pPr>
              <a:lnSpc>
                <a:spcPct val="110000"/>
              </a:lnSpc>
              <a:defRPr sz="1500" b="0">
                <a:solidFill>
                  <a:srgbClr val="5C4B51"/>
                </a:solidFill>
                <a:latin typeface="PT Sans"/>
              </a:defRPr>
            </a:pPr>
            <a:r>
              <a:t>     d) Fact, Opinion, Fake</a:t>
            </a:r>
          </a:p>
          <a:p>
            <a:pPr>
              <a:lnSpc>
                <a:spcPct val="110000"/>
              </a:lnSpc>
              <a:defRPr sz="1800" b="1">
                <a:solidFill>
                  <a:srgbClr val="171636"/>
                </a:solidFill>
                <a:latin typeface="Quicksand"/>
              </a:defRPr>
            </a:pPr>
            <a:r>
              <a:t>2. Which of these is one of the three discernment questions taught in the lesson?</a:t>
            </a:r>
          </a:p>
          <a:p>
            <a:pPr>
              <a:lnSpc>
                <a:spcPct val="110000"/>
              </a:lnSpc>
              <a:defRPr sz="1500" b="0">
                <a:solidFill>
                  <a:srgbClr val="5C4B51"/>
                </a:solidFill>
                <a:latin typeface="PT Sans"/>
              </a:defRPr>
            </a:pPr>
            <a:r>
              <a:t>     a) Who made this and what do they want from me?</a:t>
            </a:r>
          </a:p>
          <a:p>
            <a:pPr>
              <a:lnSpc>
                <a:spcPct val="110000"/>
              </a:lnSpc>
              <a:defRPr sz="1500" b="0">
                <a:solidFill>
                  <a:srgbClr val="5C4B51"/>
                </a:solidFill>
                <a:latin typeface="PT Sans"/>
              </a:defRPr>
            </a:pPr>
            <a:r>
              <a:t>     b) How many likes does this have?</a:t>
            </a:r>
          </a:p>
          <a:p>
            <a:pPr>
              <a:lnSpc>
                <a:spcPct val="110000"/>
              </a:lnSpc>
              <a:defRPr sz="1500" b="0">
                <a:solidFill>
                  <a:srgbClr val="5C4B51"/>
                </a:solidFill>
                <a:latin typeface="PT Sans"/>
              </a:defRPr>
            </a:pPr>
            <a:r>
              <a:t>     c) Would my friends find this funny?</a:t>
            </a:r>
          </a:p>
          <a:p>
            <a:pPr>
              <a:lnSpc>
                <a:spcPct val="110000"/>
              </a:lnSpc>
              <a:defRPr sz="1500" b="0">
                <a:solidFill>
                  <a:srgbClr val="5C4B51"/>
                </a:solidFill>
                <a:latin typeface="PT Sans"/>
              </a:defRPr>
            </a:pPr>
            <a:r>
              <a:t>     d) Is this the newest post in my feed?</a:t>
            </a:r>
          </a:p>
          <a:p>
            <a:pPr>
              <a:lnSpc>
                <a:spcPct val="110000"/>
              </a:lnSpc>
              <a:defRPr sz="1800" b="1">
                <a:solidFill>
                  <a:srgbClr val="171636"/>
                </a:solidFill>
                <a:latin typeface="Quicksand"/>
              </a:defRPr>
            </a:pPr>
            <a:r>
              <a:t>3. According to the lesson, what is digital discernment?</a:t>
            </a:r>
          </a:p>
          <a:p>
            <a:pPr>
              <a:lnSpc>
                <a:spcPct val="110000"/>
              </a:lnSpc>
              <a:defRPr sz="1500" b="0">
                <a:solidFill>
                  <a:srgbClr val="5C4B51"/>
                </a:solidFill>
                <a:latin typeface="PT Sans"/>
              </a:defRPr>
            </a:pPr>
            <a:r>
              <a:t>     a) Distrusting everything you see online</a:t>
            </a:r>
          </a:p>
          <a:p>
            <a:pPr>
              <a:lnSpc>
                <a:spcPct val="110000"/>
              </a:lnSpc>
              <a:defRPr sz="1500" b="0">
                <a:solidFill>
                  <a:srgbClr val="5C4B51"/>
                </a:solidFill>
                <a:latin typeface="PT Sans"/>
              </a:defRPr>
            </a:pPr>
            <a:r>
              <a:t>     b) Deleting every social media app</a:t>
            </a:r>
          </a:p>
          <a:p>
            <a:pPr>
              <a:lnSpc>
                <a:spcPct val="110000"/>
              </a:lnSpc>
              <a:defRPr sz="1500" b="0">
                <a:solidFill>
                  <a:srgbClr val="5C4B51"/>
                </a:solidFill>
                <a:latin typeface="PT Sans"/>
              </a:defRPr>
            </a:pPr>
            <a:r>
              <a:t>     c) The ability to decide what deserves our trust and attention</a:t>
            </a:r>
          </a:p>
          <a:p>
            <a:pPr>
              <a:lnSpc>
                <a:spcPct val="110000"/>
              </a:lnSpc>
              <a:defRPr sz="1500" b="0">
                <a:solidFill>
                  <a:srgbClr val="5C4B51"/>
                </a:solidFill>
                <a:latin typeface="PT Sans"/>
              </a:defRPr>
            </a:pPr>
            <a:r>
              <a:t>     d) Reporting any post that seems unusual</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rfweducators.netlify.app/lessons/digital-discernment/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