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Choosing how you use your phone</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digital agency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Phones and online spaces can support friendship, creativity, learning and access. They can also compete for attention in ways that are difficult to notice while they are happening. Digital agency begins with understanding that design influences behaviour and remembering that our choices still matter within the limits and pressures we face.</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rfweducators.netlify.app/lessons/digital-agency/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The unopened phone</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Wherever your phone is, leave it there and notice any pull to check it without judging yourself for having the urge.</a:t>
            </a:r>
          </a:p>
          <a:p>
            <a:pPr>
              <a:lnSpc>
                <a:spcPct val="112000"/>
              </a:lnSpc>
              <a:defRPr sz="1800" b="0">
                <a:solidFill>
                  <a:srgbClr val="5C4B51"/>
                </a:solidFill>
                <a:latin typeface="PT Sans"/>
              </a:defRPr>
            </a:pPr>
            <a:r>
              <a:t>2. Pay attention to how the pull arrives, perhaps as a thought, a movement of the hand or a question about what you may have missed.</a:t>
            </a:r>
          </a:p>
          <a:p>
            <a:pPr>
              <a:lnSpc>
                <a:spcPct val="112000"/>
              </a:lnSpc>
              <a:defRPr sz="1800" b="0">
                <a:solidFill>
                  <a:srgbClr val="5C4B51"/>
                </a:solidFill>
                <a:latin typeface="PT Sans"/>
              </a:defRPr>
            </a:pPr>
            <a:r>
              <a:t>3. Each time you notice it, name it quietly as "pull" and let the moment pass without needing to act on it.</a:t>
            </a:r>
          </a:p>
          <a:p>
            <a:pPr>
              <a:lnSpc>
                <a:spcPct val="112000"/>
              </a:lnSpc>
              <a:defRPr sz="1800" b="0">
                <a:solidFill>
                  <a:srgbClr val="5C4B51"/>
                </a:solidFill>
                <a:latin typeface="PT Sans"/>
              </a:defRPr>
            </a:pPr>
            <a:r>
              <a:t>4. If no pull appears, notice that too. The practice is simply to see what is present.</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rfweducators.netlify.app/lessons/digital-agency/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What do platforms gain when people stay for longer?</a:t>
            </a:r>
          </a:p>
          <a:p>
            <a:pPr>
              <a:lnSpc>
                <a:spcPct val="122000"/>
              </a:lnSpc>
              <a:defRPr sz="2200" b="0">
                <a:solidFill>
                  <a:srgbClr val="171636"/>
                </a:solidFill>
                <a:latin typeface="PT Sans"/>
              </a:defRPr>
            </a:pPr>
            <a:r>
              <a:t>•   What can make time online feel connecting, useful, tiring or flat?</a:t>
            </a:r>
          </a:p>
          <a:p>
            <a:pPr>
              <a:lnSpc>
                <a:spcPct val="122000"/>
              </a:lnSpc>
              <a:defRPr sz="2200" b="0">
                <a:solidFill>
                  <a:srgbClr val="171636"/>
                </a:solidFill>
                <a:latin typeface="PT Sans"/>
              </a:defRPr>
            </a:pPr>
            <a:r>
              <a:t>•   Where does personal choice help, and where should designers, schools or governments carry more responsibility?</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rfweducators.netlify.app/lessons/digital-agency/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16 MIN</a:t>
            </a:r>
          </a:p>
          <a:p>
            <a:pPr>
              <a:defRPr sz="3000" b="1">
                <a:solidFill>
                  <a:srgbClr val="171636"/>
                </a:solidFill>
                <a:latin typeface="Quicksand"/>
              </a:defRPr>
            </a:pPr>
            <a:r>
              <a:t>A menu of small choices</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Introduce several common design features, including infinite scroll, autoplay, streaks, notifications, likes and attention-grabbing headlines.</a:t>
            </a:r>
          </a:p>
          <a:p>
            <a:pPr>
              <a:lnSpc>
                <a:spcPct val="116000"/>
              </a:lnSpc>
              <a:defRPr sz="1900" b="0">
                <a:solidFill>
                  <a:srgbClr val="5C4B51"/>
                </a:solidFill>
                <a:latin typeface="PT Sans"/>
              </a:defRPr>
            </a:pPr>
            <a:r>
              <a:t>2. Each group chooses two features and asks what behaviour each one encourages and whose interests it may serve.</a:t>
            </a:r>
          </a:p>
          <a:p>
            <a:pPr>
              <a:lnSpc>
                <a:spcPct val="116000"/>
              </a:lnSpc>
              <a:defRPr sz="1900" b="0">
                <a:solidFill>
                  <a:srgbClr val="5C4B51"/>
                </a:solidFill>
                <a:latin typeface="PT Sans"/>
              </a:defRPr>
            </a:pPr>
            <a:r>
              <a:t>3. Ask what a person may value in the same moment, such as connection, sleep, focus, creativity, safety or enjoyment.</a:t>
            </a:r>
          </a:p>
          <a:p>
            <a:pPr>
              <a:lnSpc>
                <a:spcPct val="116000"/>
              </a:lnSpc>
              <a:defRPr sz="1900" b="0">
                <a:solidFill>
                  <a:srgbClr val="5C4B51"/>
                </a:solidFill>
                <a:latin typeface="PT Sans"/>
              </a:defRPr>
            </a:pPr>
            <a:r>
              <a:t>4. Groups create a menu of four or five small choices that could support those values, such as changing notifications, moving a charger, unfollowing an account or choosing a stopping point.</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rfweducators.netlify.app/lessons/digital-agency/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16 MIN</a:t>
            </a:r>
          </a:p>
          <a:p>
            <a:pPr>
              <a:defRPr sz="3000" b="1">
                <a:solidFill>
                  <a:srgbClr val="171636"/>
                </a:solidFill>
                <a:latin typeface="Quicksand"/>
              </a:defRPr>
            </a:pPr>
            <a:r>
              <a:t>A menu of small choices</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Include choices that do not require owning a newer device, paying for an app or having complete control over the household.</a:t>
            </a:r>
          </a:p>
          <a:p>
            <a:pPr>
              <a:lnSpc>
                <a:spcPct val="116000"/>
              </a:lnSpc>
              <a:defRPr sz="1900" b="0">
                <a:solidFill>
                  <a:srgbClr val="5C4B51"/>
                </a:solidFill>
                <a:latin typeface="PT Sans"/>
              </a:defRPr>
            </a:pPr>
            <a:r>
              <a:t>6. Gather one menu item from each group. No student needs to say what they use or intend to change.</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rfweducators.netlify.app/lessons/digital-agency/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What is one small choice that could bring a part of your digital life closer to something you value? "Nothing for now" is also an honest answer.</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rfweducators.netlify.app/lessons/digital-agency/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Digital agency can begin before any change is made. We can notice the invitation built into a screen and remember what matters to us before we respond.</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rfweducators.netlify.app/lessons/digital-agency/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According to the lesson, why can it feel hard to put a phone down?</a:t>
            </a:r>
          </a:p>
          <a:p>
            <a:pPr>
              <a:lnSpc>
                <a:spcPct val="110000"/>
              </a:lnSpc>
              <a:defRPr sz="1500" b="0">
                <a:solidFill>
                  <a:srgbClr val="5C4B51"/>
                </a:solidFill>
                <a:latin typeface="PT Sans"/>
              </a:defRPr>
            </a:pPr>
            <a:r>
              <a:t>     a) Because people naturally lack self-control</a:t>
            </a:r>
          </a:p>
          <a:p>
            <a:pPr>
              <a:lnSpc>
                <a:spcPct val="110000"/>
              </a:lnSpc>
              <a:defRPr sz="1500" b="0">
                <a:solidFill>
                  <a:srgbClr val="5C4B51"/>
                </a:solidFill>
                <a:latin typeface="PT Sans"/>
              </a:defRPr>
            </a:pPr>
            <a:r>
              <a:t>     b) Because a great deal of thought and design has gone into keeping people scrolling</a:t>
            </a:r>
          </a:p>
          <a:p>
            <a:pPr>
              <a:lnSpc>
                <a:spcPct val="110000"/>
              </a:lnSpc>
              <a:defRPr sz="1500" b="0">
                <a:solidFill>
                  <a:srgbClr val="5C4B51"/>
                </a:solidFill>
                <a:latin typeface="PT Sans"/>
              </a:defRPr>
            </a:pPr>
            <a:r>
              <a:t>     c) Because most phones are set to only allow short breaks</a:t>
            </a:r>
          </a:p>
          <a:p>
            <a:pPr>
              <a:lnSpc>
                <a:spcPct val="110000"/>
              </a:lnSpc>
              <a:defRPr sz="1500" b="0">
                <a:solidFill>
                  <a:srgbClr val="5C4B51"/>
                </a:solidFill>
                <a:latin typeface="PT Sans"/>
              </a:defRPr>
            </a:pPr>
            <a:r>
              <a:t>     d) Because human brains have not changed at all in thousands of years</a:t>
            </a:r>
          </a:p>
          <a:p>
            <a:pPr>
              <a:lnSpc>
                <a:spcPct val="110000"/>
              </a:lnSpc>
              <a:defRPr sz="1800" b="1">
                <a:solidFill>
                  <a:srgbClr val="171636"/>
                </a:solidFill>
                <a:latin typeface="Quicksand"/>
              </a:defRPr>
            </a:pPr>
            <a:r>
              <a:t>2. Which of these does the lesson name as a feature apps use to hold attention?</a:t>
            </a:r>
          </a:p>
          <a:p>
            <a:pPr>
              <a:lnSpc>
                <a:spcPct val="110000"/>
              </a:lnSpc>
              <a:defRPr sz="1500" b="0">
                <a:solidFill>
                  <a:srgbClr val="5C4B51"/>
                </a:solidFill>
                <a:latin typeface="PT Sans"/>
              </a:defRPr>
            </a:pPr>
            <a:r>
              <a:t>     a) A screen brightness setting</a:t>
            </a:r>
          </a:p>
          <a:p>
            <a:pPr>
              <a:lnSpc>
                <a:spcPct val="110000"/>
              </a:lnSpc>
              <a:defRPr sz="1500" b="0">
                <a:solidFill>
                  <a:srgbClr val="5C4B51"/>
                </a:solidFill>
                <a:latin typeface="PT Sans"/>
              </a:defRPr>
            </a:pPr>
            <a:r>
              <a:t>     b) Infinite scroll</a:t>
            </a:r>
          </a:p>
          <a:p>
            <a:pPr>
              <a:lnSpc>
                <a:spcPct val="110000"/>
              </a:lnSpc>
              <a:defRPr sz="1500" b="0">
                <a:solidFill>
                  <a:srgbClr val="5C4B51"/>
                </a:solidFill>
                <a:latin typeface="PT Sans"/>
              </a:defRPr>
            </a:pPr>
            <a:r>
              <a:t>     c) Aeroplane mode</a:t>
            </a:r>
          </a:p>
          <a:p>
            <a:pPr>
              <a:lnSpc>
                <a:spcPct val="110000"/>
              </a:lnSpc>
              <a:defRPr sz="1500" b="0">
                <a:solidFill>
                  <a:srgbClr val="5C4B51"/>
                </a:solidFill>
                <a:latin typeface="PT Sans"/>
              </a:defRPr>
            </a:pPr>
            <a:r>
              <a:t>     d) A low battery warning</a:t>
            </a:r>
          </a:p>
          <a:p>
            <a:pPr>
              <a:lnSpc>
                <a:spcPct val="110000"/>
              </a:lnSpc>
              <a:defRPr sz="1800" b="1">
                <a:solidFill>
                  <a:srgbClr val="171636"/>
                </a:solidFill>
                <a:latin typeface="Quicksand"/>
              </a:defRPr>
            </a:pPr>
            <a:r>
              <a:t>3. What does the lesson mean by 'digital agency'?</a:t>
            </a:r>
          </a:p>
          <a:p>
            <a:pPr>
              <a:lnSpc>
                <a:spcPct val="110000"/>
              </a:lnSpc>
              <a:defRPr sz="1500" b="0">
                <a:solidFill>
                  <a:srgbClr val="5C4B51"/>
                </a:solidFill>
                <a:latin typeface="PT Sans"/>
              </a:defRPr>
            </a:pPr>
            <a:r>
              <a:t>     a) Deleting every app and never going online again</a:t>
            </a:r>
          </a:p>
          <a:p>
            <a:pPr>
              <a:lnSpc>
                <a:spcPct val="110000"/>
              </a:lnSpc>
              <a:defRPr sz="1500" b="0">
                <a:solidFill>
                  <a:srgbClr val="5C4B51"/>
                </a:solidFill>
                <a:latin typeface="PT Sans"/>
              </a:defRPr>
            </a:pPr>
            <a:r>
              <a:t>     b) Letting apps decide automatically what is best for you</a:t>
            </a:r>
          </a:p>
          <a:p>
            <a:pPr>
              <a:lnSpc>
                <a:spcPct val="110000"/>
              </a:lnSpc>
              <a:defRPr sz="1500" b="0">
                <a:solidFill>
                  <a:srgbClr val="5C4B51"/>
                </a:solidFill>
                <a:latin typeface="PT Sans"/>
              </a:defRPr>
            </a:pPr>
            <a:r>
              <a:t>     c) Noticing how digital design affects you and choosing how you use it accordingly</a:t>
            </a:r>
          </a:p>
          <a:p>
            <a:pPr>
              <a:lnSpc>
                <a:spcPct val="110000"/>
              </a:lnSpc>
              <a:defRPr sz="1500" b="0">
                <a:solidFill>
                  <a:srgbClr val="5C4B51"/>
                </a:solidFill>
                <a:latin typeface="PT Sans"/>
              </a:defRPr>
            </a:pPr>
            <a:r>
              <a:t>     d) A company that designs apps to be more addictive</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rfweducators.netlify.app/lessons/digital-agency/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