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463040" y="-2011680"/>
            <a:ext cx="4754880" cy="47548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97135" y="4846320"/>
            <a:ext cx="3840480" cy="384048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658368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41248" y="2286000"/>
            <a:ext cx="6126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WHOLEBEING FOR EDUCATORS · LESSON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2743200"/>
            <a:ext cx="1371600" cy="50292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926080"/>
            <a:ext cx="6126480" cy="17373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lnSpc>
                <a:spcPct val="102000"/>
              </a:lnSpc>
              <a:defRPr sz="4000" b="1">
                <a:solidFill>
                  <a:srgbClr val="171636"/>
                </a:solidFill>
                <a:latin typeface="Quicksand"/>
              </a:defRPr>
            </a:pPr>
            <a:r>
              <a:t>The pleasure of not knowing yet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8" y="4709160"/>
            <a:ext cx="6126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The skill of awe · one class period · ages 13 to 18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8" y="5559552"/>
            <a:ext cx="6126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defRPr sz="1300" b="0">
                <a:solidFill>
                  <a:srgbClr val="5C4B51"/>
                </a:solidFill>
                <a:latin typeface="PT Sans"/>
              </a:defRPr>
            </a:pPr>
            <a:r>
              <a:t>Project or adapt these slides freely — the full plan is in the DOCX.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06056" y="1271016"/>
            <a:ext cx="4407408" cy="4407408"/>
          </a:xfrm>
          <a:prstGeom prst="roundRect">
            <a:avLst>
              <a:gd name="adj" fmla="val 12000"/>
            </a:avLst>
          </a:prstGeom>
          <a:solidFill>
            <a:srgbClr val="FFB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we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417320"/>
            <a:ext cx="4114800" cy="41148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THE BIG IDEA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148840"/>
            <a:ext cx="10543032" cy="3611880"/>
          </a:xfrm>
          <a:prstGeom prst="round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560320"/>
            <a:ext cx="96012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200" b="0">
                <a:solidFill>
                  <a:srgbClr val="5C4B51"/>
                </a:solidFill>
                <a:latin typeface="PT Sans"/>
              </a:defRPr>
            </a:pPr>
            <a:r>
              <a:t>School often asks for an answer, while curiosity begins with attention to what we do not yet know. Letting a question remain open can make the familiar more interesting and give new ideas time to develop. Not knowing yet is nothing to hide. Curiosity is a way of meeting the world with interest.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OPENER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Questions without answers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76656" y="2048255"/>
            <a:ext cx="3950208" cy="3950208"/>
          </a:xfrm>
          <a:prstGeom prst="roundRect">
            <a:avLst>
              <a:gd name="adj" fmla="val 12000"/>
            </a:avLst>
          </a:prstGeom>
          <a:solidFill>
            <a:srgbClr val="8CBE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we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2194560"/>
            <a:ext cx="3657600" cy="3657600"/>
          </a:xfrm>
          <a:prstGeom prst="rect">
            <a:avLst/>
          </a:prstGeom>
          <a:ln w="50800">
            <a:solidFill>
              <a:srgbClr val="FFFFFF"/>
            </a:solidFill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892040" y="2194560"/>
            <a:ext cx="653796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1. School often rewards answers, but for the next two minutes we are only going to collect questions.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2. Think of anything you genuinely wonder about, from something ordinary in this room to something much larger.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3. Choose one question and let it stay open without trying to solve it yet.</a:t>
            </a:r>
          </a:p>
          <a:p>
            <a:pPr>
              <a:lnSpc>
                <a:spcPct val="112000"/>
              </a:lnSpc>
              <a:defRPr sz="1800" b="0">
                <a:solidFill>
                  <a:srgbClr val="5C4B51"/>
                </a:solidFill>
                <a:latin typeface="PT Sans"/>
              </a:defRPr>
            </a:pPr>
            <a:r>
              <a:t>4. If you would like to, offer your question to the room. We will listen without answering, and passing is always available.</a:t>
            </a:r>
          </a:p>
        </p:txBody>
      </p:sp>
      <p:pic>
        <p:nvPicPr>
          <p:cNvPr id="8" name="Picture 7" descr="rfw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TALK ABOUT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Where do people still make room for wonder outside school?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can be lost when every question is treated as a race towards the right answer?</a:t>
            </a:r>
          </a:p>
          <a:p>
            <a:pPr>
              <a:lnSpc>
                <a:spcPct val="122000"/>
              </a:lnSpc>
              <a:defRPr sz="2200" b="0">
                <a:solidFill>
                  <a:srgbClr val="171636"/>
                </a:solidFill>
                <a:latin typeface="PT Sans"/>
              </a:defRPr>
            </a:pPr>
            <a:r>
              <a:t>•   What helps uncertainty feel interesting rather than threatening?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Making the ordinary unfamiliar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1. Give each group one ordinary object and explain that the first task is to notice rather than identify it.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2. Allow two quiet minutes for close observation of texture, weight, edges, marks and the way light meets the surface.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3. Ask groups to produce as many genuine "I wonder..." questions as they can. No one answers yet, and unusual questions are welcome.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4. Choose one question and follow its connections outward. Where might the object have been, what systems brought it here and what remains unseen?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ACTIVITY · 18 MIN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Making the ordinary unfamiliar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9456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5. Each group offers one or two questions to the room, where they are received without answers.</a:t>
            </a:r>
          </a:p>
          <a:p>
            <a:pPr>
              <a:lnSpc>
                <a:spcPct val="116000"/>
              </a:lnSpc>
              <a:defRPr sz="1900" b="0">
                <a:solidFill>
                  <a:srgbClr val="5C4B51"/>
                </a:solidFill>
                <a:latin typeface="PT Sans"/>
              </a:defRPr>
            </a:pPr>
            <a:r>
              <a:t>6. If time allows, swap objects and notice what becomes possible when attention meets something new.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REFLECT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286000"/>
            <a:ext cx="10543032" cy="2834640"/>
          </a:xfrm>
          <a:prstGeom prst="roundRect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80160" y="2743200"/>
            <a:ext cx="96012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  <a:defRPr sz="2300" b="0">
                <a:solidFill>
                  <a:srgbClr val="171636"/>
                </a:solidFill>
                <a:latin typeface="PT Sans"/>
              </a:defRPr>
            </a:pPr>
            <a:r>
              <a:t>Choose one ordinary thing you pass most days without seeing closely. What might become visible if you gave it the same attention as today's object?</a:t>
            </a:r>
          </a:p>
        </p:txBody>
      </p:sp>
      <p:pic>
        <p:nvPicPr>
          <p:cNvPr id="7" name="Picture 6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114800"/>
            <a:ext cx="4206240" cy="4206240"/>
          </a:xfrm>
          <a:prstGeom prst="ellipse">
            <a:avLst/>
          </a:prstGeom>
          <a:solidFill>
            <a:srgbClr val="FD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63040" y="2194560"/>
            <a:ext cx="9235440" cy="2468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12000"/>
              </a:lnSpc>
              <a:defRPr sz="2500" b="1">
                <a:solidFill>
                  <a:srgbClr val="171636"/>
                </a:solidFill>
                <a:latin typeface="Quicksand"/>
              </a:defRPr>
            </a:pPr>
            <a:r>
              <a:t>You do not need to leave with an answer. You can carry one open question and allow it to change what you notice next.</a:t>
            </a:r>
          </a:p>
        </p:txBody>
      </p:sp>
      <p:pic>
        <p:nvPicPr>
          <p:cNvPr id="5" name="Picture 4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7167" y="5166360"/>
            <a:ext cx="1737360" cy="119002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6419088"/>
            <a:ext cx="10545775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F36D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566928"/>
            <a:ext cx="1054577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F36D62"/>
                </a:solidFill>
                <a:latin typeface="Quicksand"/>
              </a:defRPr>
            </a:pPr>
            <a:r>
              <a:t>BEFORE YOU GO</a:t>
            </a:r>
          </a:p>
          <a:p>
            <a:pPr>
              <a:defRPr sz="3000" b="1">
                <a:solidFill>
                  <a:srgbClr val="171636"/>
                </a:solidFill>
                <a:latin typeface="Quicksand"/>
              </a:defRPr>
            </a:pPr>
            <a:r>
              <a:t>Exit ticket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1051560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1. According to the lesson, how does curiosity differ from the way school often treats questions?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School encourages curiosity more than finding the correct answer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School and curiosity are always chasing exactly the same goal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School often rewards finding the right answer, while curiosity means staying with what you do not yet understand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Curiosity means solving a problem as quickly as possible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2. The lesson makes the point that wonder is not only for huge, rare things. What is this idea saying?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Real wonder can also be found in small, everyday things, like leaves changing colour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Only spectacular events, like a sunrise over the Grand Canyon, count as wonder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Wonder should be reserved for scientific discoveries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Ordinary objects can never spark genuine curiosity</a:t>
            </a:r>
          </a:p>
          <a:p>
            <a:pPr>
              <a:lnSpc>
                <a:spcPct val="110000"/>
              </a:lnSpc>
              <a:defRPr sz="1800" b="1">
                <a:solidFill>
                  <a:srgbClr val="171636"/>
                </a:solidFill>
                <a:latin typeface="Quicksand"/>
              </a:defRPr>
            </a:pPr>
            <a:r>
              <a:t>3. In the activity "Making the ordinary unfamiliar", what happens to the "I wonder..." questions each group offers to the room?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a) The class votes for the best answer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b) The teacher answers each one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c) Each must be answered before the next is asked</a:t>
            </a:r>
          </a:p>
          <a:p>
            <a:pPr>
              <a:lnSpc>
                <a:spcPct val="110000"/>
              </a:lnSpc>
              <a:defRPr sz="1500" b="0">
                <a:solidFill>
                  <a:srgbClr val="5C4B51"/>
                </a:solidFill>
                <a:latin typeface="PT Sans"/>
              </a:defRPr>
            </a:pPr>
            <a:r>
              <a:t>     d) They are received without answers</a:t>
            </a:r>
          </a:p>
        </p:txBody>
      </p:sp>
      <p:pic>
        <p:nvPicPr>
          <p:cNvPr id="6" name="Picture 5" descr="rfw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419088"/>
            <a:ext cx="868680" cy="5950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54480" y="6446520"/>
            <a:ext cx="101498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5C4B51"/>
                </a:solidFill>
                <a:latin typeface="PT Sans"/>
              </a:defRPr>
            </a:pPr>
            <a:r>
              <a:t>Recipes for Wellbeing · CC BY-NC 4.0 · free for classroom use   ·   rfweducators.netlify.app/lessons/curiosity/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