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Kindness that responds</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compassion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People often carry difficulties that are not visible. Compassion means noticing suffering, including our own, and asking what care or support might bring some relief. We do not have to fix another person's life or carry more than is safe for us.</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Three quiet wishes</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Take a comfortable breath and offer yourself a simple kind wish for the day ahead, using words that feel natural to you.</a:t>
            </a:r>
          </a:p>
          <a:p>
            <a:pPr>
              <a:lnSpc>
                <a:spcPct val="112000"/>
              </a:lnSpc>
              <a:defRPr sz="1800" b="0">
                <a:solidFill>
                  <a:srgbClr val="5C4B51"/>
                </a:solidFill>
                <a:latin typeface="PT Sans"/>
              </a:defRPr>
            </a:pPr>
            <a:r>
              <a:t>2. Bring to mind someone you care about and offer them the same wish, without needing to picture them clearly.</a:t>
            </a:r>
          </a:p>
          <a:p>
            <a:pPr>
              <a:lnSpc>
                <a:spcPct val="112000"/>
              </a:lnSpc>
              <a:defRPr sz="1800" b="0">
                <a:solidFill>
                  <a:srgbClr val="5C4B51"/>
                </a:solidFill>
                <a:latin typeface="PT Sans"/>
              </a:defRPr>
            </a:pPr>
            <a:r>
              <a:t>3. If it feels comfortable, widen the wish to the room, including people you do not know well.</a:t>
            </a:r>
          </a:p>
          <a:p>
            <a:pPr>
              <a:lnSpc>
                <a:spcPct val="112000"/>
              </a:lnSpc>
              <a:defRPr sz="1800" b="0">
                <a:solidFill>
                  <a:srgbClr val="5C4B51"/>
                </a:solidFill>
                <a:latin typeface="PT Sans"/>
              </a:defRPr>
            </a:pPr>
            <a:r>
              <a:t>4. You can keep the wish with yourself at any point, and nothing needs to be shared aloud.</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is the difference between pity, empathy and compassion?</a:t>
            </a:r>
          </a:p>
          <a:p>
            <a:pPr>
              <a:lnSpc>
                <a:spcPct val="122000"/>
              </a:lnSpc>
              <a:defRPr sz="2200" b="0">
                <a:solidFill>
                  <a:srgbClr val="171636"/>
                </a:solidFill>
                <a:latin typeface="PT Sans"/>
              </a:defRPr>
            </a:pPr>
            <a:r>
              <a:t>•   Why can advice feel unhelpful when it arrives before understanding?</a:t>
            </a:r>
          </a:p>
          <a:p>
            <a:pPr>
              <a:lnSpc>
                <a:spcPct val="122000"/>
              </a:lnSpc>
              <a:defRPr sz="2200" b="0">
                <a:solidFill>
                  <a:srgbClr val="171636"/>
                </a:solidFill>
                <a:latin typeface="PT Sans"/>
              </a:defRPr>
            </a:pPr>
            <a:r>
              <a:t>•   What can self-compassion sound like without pretending that everything is fine?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A response that helps</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Offer several fictional situations, such as a student being left out, arriving at a new school, regretting an argument or receiving a disappointing mock result.</a:t>
            </a:r>
          </a:p>
          <a:p>
            <a:pPr>
              <a:lnSpc>
                <a:spcPct val="116000"/>
              </a:lnSpc>
              <a:defRPr sz="1900" b="0">
                <a:solidFill>
                  <a:srgbClr val="5C4B51"/>
                </a:solidFill>
                <a:latin typeface="PT Sans"/>
              </a:defRPr>
            </a:pPr>
            <a:r>
              <a:t>2. Give each group two situations and ask what the person may need before deciding what anyone should say or do.</a:t>
            </a:r>
          </a:p>
          <a:p>
            <a:pPr>
              <a:lnSpc>
                <a:spcPct val="116000"/>
              </a:lnSpc>
              <a:defRPr sz="1900" b="0">
                <a:solidFill>
                  <a:srgbClr val="5C4B51"/>
                </a:solidFill>
                <a:latin typeface="PT Sans"/>
              </a:defRPr>
            </a:pPr>
            <a:r>
              <a:t>3. Name two common traps: minimising the difficulty and offering a solution before listening.</a:t>
            </a:r>
          </a:p>
          <a:p>
            <a:pPr>
              <a:lnSpc>
                <a:spcPct val="116000"/>
              </a:lnSpc>
              <a:defRPr sz="1900" b="0">
                <a:solidFill>
                  <a:srgbClr val="5C4B51"/>
                </a:solidFill>
                <a:latin typeface="PT Sans"/>
              </a:defRPr>
            </a:pPr>
            <a:r>
              <a:t>4. Ask groups to write one caring sentence, one practical option and one boundary or route to adult support for each situation.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A response that helps</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Add a self-directed version of one scenario. Students privately write the response they would offer a friend and consider whether they could offer themselves similar care.</a:t>
            </a:r>
          </a:p>
          <a:p>
            <a:pPr>
              <a:lnSpc>
                <a:spcPct val="116000"/>
              </a:lnSpc>
              <a:defRPr sz="1900" b="0">
                <a:solidFill>
                  <a:srgbClr val="5C4B51"/>
                </a:solidFill>
                <a:latin typeface="PT Sans"/>
              </a:defRPr>
            </a:pPr>
            <a:r>
              <a:t>6. Gather one sentence from each group without sharing the private reflection, and notice how the response changes when it begins with understanding.</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Picture one small and realistic act of compassion you could offer in the next few days, to yourself or someone else. What might help, and how could you leave room for the person's own choice?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Compassion can be quiet and practical. We can notice what hurts and offer what is safely ours to give.</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How does the lesson describe the difference between empathy and compassion?</a:t>
            </a:r>
          </a:p>
          <a:p>
            <a:pPr>
              <a:lnSpc>
                <a:spcPct val="110000"/>
              </a:lnSpc>
              <a:defRPr sz="1500" b="0">
                <a:solidFill>
                  <a:srgbClr val="5C4B51"/>
                </a:solidFill>
                <a:latin typeface="PT Sans"/>
              </a:defRPr>
            </a:pPr>
            <a:r>
              <a:t>     a) They mean exactly the same thing</a:t>
            </a:r>
          </a:p>
          <a:p>
            <a:pPr>
              <a:lnSpc>
                <a:spcPct val="110000"/>
              </a:lnSpc>
              <a:defRPr sz="1500" b="0">
                <a:solidFill>
                  <a:srgbClr val="5C4B51"/>
                </a:solidFill>
                <a:latin typeface="PT Sans"/>
              </a:defRPr>
            </a:pPr>
            <a:r>
              <a:t>     b) Empathy is only for strangers, and compassion is only for friends</a:t>
            </a:r>
          </a:p>
          <a:p>
            <a:pPr>
              <a:lnSpc>
                <a:spcPct val="110000"/>
              </a:lnSpc>
              <a:defRPr sz="1500" b="0">
                <a:solidFill>
                  <a:srgbClr val="5C4B51"/>
                </a:solidFill>
                <a:latin typeface="PT Sans"/>
              </a:defRPr>
            </a:pPr>
            <a:r>
              <a:t>     c) Empathy helps us sense another person's experience, and compassion includes the wish or action to bring relief</a:t>
            </a:r>
          </a:p>
          <a:p>
            <a:pPr>
              <a:lnSpc>
                <a:spcPct val="110000"/>
              </a:lnSpc>
              <a:defRPr sz="1500" b="0">
                <a:solidFill>
                  <a:srgbClr val="5C4B51"/>
                </a:solidFill>
                <a:latin typeface="PT Sans"/>
              </a:defRPr>
            </a:pPr>
            <a:r>
              <a:t>     d) Compassion means feeling sorry for someone, and empathy means fixing their problem</a:t>
            </a:r>
          </a:p>
          <a:p>
            <a:pPr>
              <a:lnSpc>
                <a:spcPct val="110000"/>
              </a:lnSpc>
              <a:defRPr sz="1800" b="1">
                <a:solidFill>
                  <a:srgbClr val="171636"/>
                </a:solidFill>
                <a:latin typeface="Quicksand"/>
              </a:defRPr>
            </a:pPr>
            <a:r>
              <a:t>2. According to the lesson, what does compassion NOT require?</a:t>
            </a:r>
          </a:p>
          <a:p>
            <a:pPr>
              <a:lnSpc>
                <a:spcPct val="110000"/>
              </a:lnSpc>
              <a:defRPr sz="1500" b="0">
                <a:solidFill>
                  <a:srgbClr val="5C4B51"/>
                </a:solidFill>
                <a:latin typeface="PT Sans"/>
              </a:defRPr>
            </a:pPr>
            <a:r>
              <a:t>     a) Fixing the entire problem for the other person</a:t>
            </a:r>
          </a:p>
          <a:p>
            <a:pPr>
              <a:lnSpc>
                <a:spcPct val="110000"/>
              </a:lnSpc>
              <a:defRPr sz="1500" b="0">
                <a:solidFill>
                  <a:srgbClr val="5C4B51"/>
                </a:solidFill>
                <a:latin typeface="PT Sans"/>
              </a:defRPr>
            </a:pPr>
            <a:r>
              <a:t>     b) Noticing that someone is having a hard time</a:t>
            </a:r>
          </a:p>
          <a:p>
            <a:pPr>
              <a:lnSpc>
                <a:spcPct val="110000"/>
              </a:lnSpc>
              <a:defRPr sz="1500" b="0">
                <a:solidFill>
                  <a:srgbClr val="5C4B51"/>
                </a:solidFill>
                <a:latin typeface="PT Sans"/>
              </a:defRPr>
            </a:pPr>
            <a:r>
              <a:t>     c) Staying near someone's difficulty instead of looking away</a:t>
            </a:r>
          </a:p>
          <a:p>
            <a:pPr>
              <a:lnSpc>
                <a:spcPct val="110000"/>
              </a:lnSpc>
              <a:defRPr sz="1500" b="0">
                <a:solidFill>
                  <a:srgbClr val="5C4B51"/>
                </a:solidFill>
                <a:latin typeface="PT Sans"/>
              </a:defRPr>
            </a:pPr>
            <a:r>
              <a:t>     d) Doing something, even something small</a:t>
            </a:r>
          </a:p>
          <a:p>
            <a:pPr>
              <a:lnSpc>
                <a:spcPct val="110000"/>
              </a:lnSpc>
              <a:defRPr sz="1800" b="1">
                <a:solidFill>
                  <a:srgbClr val="171636"/>
                </a:solidFill>
                <a:latin typeface="Quicksand"/>
              </a:defRPr>
            </a:pPr>
            <a:r>
              <a:t>3. The lesson's activity names two traps to avoid when responding to someone who is struggling. What are they?</a:t>
            </a:r>
          </a:p>
          <a:p>
            <a:pPr>
              <a:lnSpc>
                <a:spcPct val="110000"/>
              </a:lnSpc>
              <a:defRPr sz="1500" b="0">
                <a:solidFill>
                  <a:srgbClr val="5C4B51"/>
                </a:solidFill>
                <a:latin typeface="PT Sans"/>
              </a:defRPr>
            </a:pPr>
            <a:r>
              <a:t>     a) Speaking too quietly and standing too close</a:t>
            </a:r>
          </a:p>
          <a:p>
            <a:pPr>
              <a:lnSpc>
                <a:spcPct val="110000"/>
              </a:lnSpc>
              <a:defRPr sz="1500" b="0">
                <a:solidFill>
                  <a:srgbClr val="5C4B51"/>
                </a:solidFill>
                <a:latin typeface="PT Sans"/>
              </a:defRPr>
            </a:pPr>
            <a:r>
              <a:t>     b) Pretending the hard feeling is not there, and jumping straight to fixing it</a:t>
            </a:r>
          </a:p>
          <a:p>
            <a:pPr>
              <a:lnSpc>
                <a:spcPct val="110000"/>
              </a:lnSpc>
              <a:defRPr sz="1500" b="0">
                <a:solidFill>
                  <a:srgbClr val="5C4B51"/>
                </a:solidFill>
                <a:latin typeface="PT Sans"/>
              </a:defRPr>
            </a:pPr>
            <a:r>
              <a:t>     c) Asking questions and listening carefully</a:t>
            </a:r>
          </a:p>
          <a:p>
            <a:pPr>
              <a:lnSpc>
                <a:spcPct val="110000"/>
              </a:lnSpc>
              <a:defRPr sz="1500" b="0">
                <a:solidFill>
                  <a:srgbClr val="5C4B51"/>
                </a:solidFill>
                <a:latin typeface="PT Sans"/>
              </a:defRPr>
            </a:pPr>
            <a:r>
              <a:t>     d) Waiting too long to reply and forgetting details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rfweducators.netlify.app/lessons/compassion/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