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The connections in this room</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community building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Belonging is shaped by ordinary moments: who receives a reply, who is welcomed into a conversation and whether there is room for difference. These choices will not remove wider barriers, and no one is responsible for their own inclusion. They still shape how a group feels and who gets to take part.</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rfweducators.netlify.app/lessons/community-building/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Make it rain</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We are going to make the sound of a rainstorm together. This one gets loud, so if that is hard today you can rub your palms only, or just watch. Begin by rubbing your palms as the wind starts to rise.</a:t>
            </a:r>
          </a:p>
          <a:p>
            <a:pPr>
              <a:lnSpc>
                <a:spcPct val="112000"/>
              </a:lnSpc>
              <a:defRPr sz="1800" b="0">
                <a:solidFill>
                  <a:srgbClr val="5C4B51"/>
                </a:solidFill>
                <a:latin typeface="PT Sans"/>
              </a:defRPr>
            </a:pPr>
            <a:r>
              <a:t>2. Add the first drops by clicking your fingers, move into steady rain by clapping, and then pat your legs for the downpour.</a:t>
            </a:r>
          </a:p>
          <a:p>
            <a:pPr>
              <a:lnSpc>
                <a:spcPct val="112000"/>
              </a:lnSpc>
              <a:defRPr sz="1800" b="0">
                <a:solidFill>
                  <a:srgbClr val="5C4B51"/>
                </a:solidFill>
                <a:latin typeface="PT Sans"/>
              </a:defRPr>
            </a:pPr>
            <a:r>
              <a:t>3. Follow me back through the sounds until the room is quiet again.</a:t>
            </a:r>
          </a:p>
          <a:p>
            <a:pPr>
              <a:lnSpc>
                <a:spcPct val="112000"/>
              </a:lnSpc>
              <a:defRPr sz="1800" b="0">
                <a:solidFill>
                  <a:srgbClr val="5C4B51"/>
                </a:solidFill>
                <a:latin typeface="PT Sans"/>
              </a:defRPr>
            </a:pPr>
            <a:r>
              <a:t>4. Take a moment to notice what the group created by paying attention to one another.</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rfweducators.netlify.app/lessons/community-building/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small actions help a group feel welcoming without asking everyone to be the same?</a:t>
            </a:r>
          </a:p>
          <a:p>
            <a:pPr>
              <a:lnSpc>
                <a:spcPct val="122000"/>
              </a:lnSpc>
              <a:defRPr sz="2200" b="0">
                <a:solidFill>
                  <a:srgbClr val="171636"/>
                </a:solidFill>
                <a:latin typeface="PT Sans"/>
              </a:defRPr>
            </a:pPr>
            <a:r>
              <a:t>•   What can make joining a group difficult, even when individuals intend to be friendly?</a:t>
            </a:r>
          </a:p>
          <a:p>
            <a:pPr>
              <a:lnSpc>
                <a:spcPct val="122000"/>
              </a:lnSpc>
              <a:defRPr sz="2200" b="0">
                <a:solidFill>
                  <a:srgbClr val="171636"/>
                </a:solidFill>
                <a:latin typeface="PT Sans"/>
              </a:defRPr>
            </a:pPr>
            <a:r>
              <a:t>•   How can a group respond when someone is repeatedly left out?</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rfweducators.netlify.app/lessons/community-building/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Finding points of connection</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Fill each square with a low-disclosure prompt, such as enjoying a comfort programme, learning another language, preferring rain to sunshine or having a song to recommend.</a:t>
            </a:r>
          </a:p>
          <a:p>
            <a:pPr>
              <a:lnSpc>
                <a:spcPct val="116000"/>
              </a:lnSpc>
              <a:defRPr sz="1900" b="0">
                <a:solidFill>
                  <a:srgbClr val="5C4B51"/>
                </a:solidFill>
                <a:latin typeface="PT Sans"/>
              </a:defRPr>
            </a:pPr>
            <a:r>
              <a:t>2. Invite students to find a different classmate for each square. They may write a first name only with permission, leave squares blank or pass on any prompt.</a:t>
            </a:r>
          </a:p>
          <a:p>
            <a:pPr>
              <a:lnSpc>
                <a:spcPct val="116000"/>
              </a:lnSpc>
              <a:defRPr sz="1900" b="0">
                <a:solidFill>
                  <a:srgbClr val="5C4B51"/>
                </a:solidFill>
                <a:latin typeface="PT Sans"/>
              </a:defRPr>
            </a:pPr>
            <a:r>
              <a:t>3. Give the class seven minutes and encourage one follow-up question before moving on. Filling the grid is not a race or a requirement.</a:t>
            </a:r>
          </a:p>
          <a:p>
            <a:pPr>
              <a:lnSpc>
                <a:spcPct val="116000"/>
              </a:lnSpc>
              <a:defRPr sz="1900" b="0">
                <a:solidFill>
                  <a:srgbClr val="5C4B51"/>
                </a:solidFill>
                <a:latin typeface="PT Sans"/>
              </a:defRPr>
            </a:pPr>
            <a:r>
              <a:t>4. Make alternatives available for anyone who cannot or does not want to move around, such as partners coming to them, seated groups or a show of hands.</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rfweducators.netlify.app/lessons/community-building/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18 MIN</a:t>
            </a:r>
          </a:p>
          <a:p>
            <a:pPr>
              <a:defRPr sz="3000" b="1">
                <a:solidFill>
                  <a:srgbClr val="171636"/>
                </a:solidFill>
                <a:latin typeface="Quicksand"/>
              </a:defRPr>
            </a:pPr>
            <a:r>
              <a:t>Finding points of connection</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Bring the group back and ask what common ground appeared in unexpected places. Do not invite comments about individual students.</a:t>
            </a:r>
          </a:p>
          <a:p>
            <a:pPr>
              <a:lnSpc>
                <a:spcPct val="116000"/>
              </a:lnSpc>
              <a:defRPr sz="1900" b="0">
                <a:solidFill>
                  <a:srgbClr val="5C4B51"/>
                </a:solidFill>
                <a:latin typeface="PT Sans"/>
              </a:defRPr>
            </a:pPr>
            <a:r>
              <a:t>6. Close by naming the actions that made connection easier and any design changes that would make the activity more inclusive next time.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rfweducators.netlify.app/lessons/community-building/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Think of a group you are part of without naming it. What is one small action you could offer, and what is one change the group itself could make, to support belonging?</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rfweducators.netlify.app/lessons/community-building/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Today's connections were ordinary, and that is where much of community is made. Belonging grows when people offer care and when groups remove the barriers that keep care from reaching everyone.</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rfweducators.netlify.app/lessons/community-building/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According to the lesson, what shapes belonging in a group?</a:t>
            </a:r>
          </a:p>
          <a:p>
            <a:pPr>
              <a:lnSpc>
                <a:spcPct val="110000"/>
              </a:lnSpc>
              <a:defRPr sz="1500" b="0">
                <a:solidFill>
                  <a:srgbClr val="5C4B51"/>
                </a:solidFill>
                <a:latin typeface="PT Sans"/>
              </a:defRPr>
            </a:pPr>
            <a:r>
              <a:t>     a) Everyone having the same interests and opinions</a:t>
            </a:r>
          </a:p>
          <a:p>
            <a:pPr>
              <a:lnSpc>
                <a:spcPct val="110000"/>
              </a:lnSpc>
              <a:defRPr sz="1500" b="0">
                <a:solidFill>
                  <a:srgbClr val="5C4B51"/>
                </a:solidFill>
                <a:latin typeface="PT Sans"/>
              </a:defRPr>
            </a:pPr>
            <a:r>
              <a:t>     b) Ordinary moments, such as who receives a reply and who is welcomed into a conversation</a:t>
            </a:r>
          </a:p>
          <a:p>
            <a:pPr>
              <a:lnSpc>
                <a:spcPct val="110000"/>
              </a:lnSpc>
              <a:defRPr sz="1500" b="0">
                <a:solidFill>
                  <a:srgbClr val="5C4B51"/>
                </a:solidFill>
                <a:latin typeface="PT Sans"/>
              </a:defRPr>
            </a:pPr>
            <a:r>
              <a:t>     c) Being naturally popular</a:t>
            </a:r>
          </a:p>
          <a:p>
            <a:pPr>
              <a:lnSpc>
                <a:spcPct val="110000"/>
              </a:lnSpc>
              <a:defRPr sz="1500" b="0">
                <a:solidFill>
                  <a:srgbClr val="5C4B51"/>
                </a:solidFill>
                <a:latin typeface="PT Sans"/>
              </a:defRPr>
            </a:pPr>
            <a:r>
              <a:t>     d) One leader who organises every activity</a:t>
            </a:r>
          </a:p>
          <a:p>
            <a:pPr>
              <a:lnSpc>
                <a:spcPct val="110000"/>
              </a:lnSpc>
              <a:defRPr sz="1800" b="1">
                <a:solidFill>
                  <a:srgbClr val="171636"/>
                </a:solidFill>
                <a:latin typeface="Quicksand"/>
              </a:defRPr>
            </a:pPr>
            <a:r>
              <a:t>2. The lesson says saving a seat can welcome someone. What does it say a small action like this cannot do?</a:t>
            </a:r>
          </a:p>
          <a:p>
            <a:pPr>
              <a:lnSpc>
                <a:spcPct val="110000"/>
              </a:lnSpc>
              <a:defRPr sz="1500" b="0">
                <a:solidFill>
                  <a:srgbClr val="5C4B51"/>
                </a:solidFill>
                <a:latin typeface="PT Sans"/>
              </a:defRPr>
            </a:pPr>
            <a:r>
              <a:t>     a) Help anyone feel welcome</a:t>
            </a:r>
          </a:p>
          <a:p>
            <a:pPr>
              <a:lnSpc>
                <a:spcPct val="110000"/>
              </a:lnSpc>
              <a:defRPr sz="1500" b="0">
                <a:solidFill>
                  <a:srgbClr val="5C4B51"/>
                </a:solidFill>
                <a:latin typeface="PT Sans"/>
              </a:defRPr>
            </a:pPr>
            <a:r>
              <a:t>     b) Change how a group feels</a:t>
            </a:r>
          </a:p>
          <a:p>
            <a:pPr>
              <a:lnSpc>
                <a:spcPct val="110000"/>
              </a:lnSpc>
              <a:defRPr sz="1500" b="0">
                <a:solidFill>
                  <a:srgbClr val="5C4B51"/>
                </a:solidFill>
                <a:latin typeface="PT Sans"/>
              </a:defRPr>
            </a:pPr>
            <a:r>
              <a:t>     c) Happen during a lesson</a:t>
            </a:r>
          </a:p>
          <a:p>
            <a:pPr>
              <a:lnSpc>
                <a:spcPct val="110000"/>
              </a:lnSpc>
              <a:defRPr sz="1500" b="0">
                <a:solidFill>
                  <a:srgbClr val="5C4B51"/>
                </a:solidFill>
                <a:latin typeface="PT Sans"/>
              </a:defRPr>
            </a:pPr>
            <a:r>
              <a:t>     d) Repair discrimination or replace the responsibility of adults and institutions</a:t>
            </a:r>
          </a:p>
          <a:p>
            <a:pPr>
              <a:lnSpc>
                <a:spcPct val="110000"/>
              </a:lnSpc>
              <a:defRPr sz="1800" b="1">
                <a:solidFill>
                  <a:srgbClr val="171636"/>
                </a:solidFill>
                <a:latin typeface="Quicksand"/>
              </a:defRPr>
            </a:pPr>
            <a:r>
              <a:t>3. Which statement best reflects the lesson's point about difference within a community?</a:t>
            </a:r>
          </a:p>
          <a:p>
            <a:pPr>
              <a:lnSpc>
                <a:spcPct val="110000"/>
              </a:lnSpc>
              <a:defRPr sz="1500" b="0">
                <a:solidFill>
                  <a:srgbClr val="5C4B51"/>
                </a:solidFill>
                <a:latin typeface="PT Sans"/>
              </a:defRPr>
            </a:pPr>
            <a:r>
              <a:t>     a) A good group has room for people who are different and do not always agree</a:t>
            </a:r>
          </a:p>
          <a:p>
            <a:pPr>
              <a:lnSpc>
                <a:spcPct val="110000"/>
              </a:lnSpc>
              <a:defRPr sz="1500" b="0">
                <a:solidFill>
                  <a:srgbClr val="5C4B51"/>
                </a:solidFill>
                <a:latin typeface="PT Sans"/>
              </a:defRPr>
            </a:pPr>
            <a:r>
              <a:t>     b) A strong community requires everyone to think the same way</a:t>
            </a:r>
          </a:p>
          <a:p>
            <a:pPr>
              <a:lnSpc>
                <a:spcPct val="110000"/>
              </a:lnSpc>
              <a:defRPr sz="1500" b="0">
                <a:solidFill>
                  <a:srgbClr val="5C4B51"/>
                </a:solidFill>
                <a:latin typeface="PT Sans"/>
              </a:defRPr>
            </a:pPr>
            <a:r>
              <a:t>     c) Belonging only happens between people who already have lots in common</a:t>
            </a:r>
          </a:p>
          <a:p>
            <a:pPr>
              <a:lnSpc>
                <a:spcPct val="110000"/>
              </a:lnSpc>
              <a:defRPr sz="1500" b="0">
                <a:solidFill>
                  <a:srgbClr val="5C4B51"/>
                </a:solidFill>
                <a:latin typeface="PT Sans"/>
              </a:defRPr>
            </a:pPr>
            <a:r>
              <a:t>     d) Disagreement always breaks down a sense of belonging</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rfweducators.netlify.app/lessons/community-building/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