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What you keep coming back to</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commitment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Commitment is the choice to keep returning to something we value, including after distraction, difficulty or rest. Motivation comes and goes, and plans change. Knowing why something matters can help us change the way we continue without losing the care beneath it.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Carrying it forward</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Look back over the year and find one moment you are glad happened, however small it may seem.</a:t>
            </a:r>
          </a:p>
          <a:p>
            <a:pPr>
              <a:lnSpc>
                <a:spcPct val="112000"/>
              </a:lnSpc>
              <a:defRPr sz="1800" b="0">
                <a:solidFill>
                  <a:srgbClr val="5C4B51"/>
                </a:solidFill>
                <a:latin typeface="PT Sans"/>
              </a:defRPr>
            </a:pPr>
            <a:r>
              <a:t>2. Choose one thing you would like to carry forward, such as a habit, a friendship or words that stayed with you.</a:t>
            </a:r>
          </a:p>
          <a:p>
            <a:pPr>
              <a:lnSpc>
                <a:spcPct val="112000"/>
              </a:lnSpc>
              <a:defRPr sz="1800" b="0">
                <a:solidFill>
                  <a:srgbClr val="5C4B51"/>
                </a:solidFill>
                <a:latin typeface="PT Sans"/>
              </a:defRPr>
            </a:pPr>
            <a:r>
              <a:t>3. A few volunteers can complete the sentence "I am taking... with me," while the rest of us listen without responding. Passing is always available.</a:t>
            </a:r>
          </a:p>
          <a:p>
            <a:pPr>
              <a:lnSpc>
                <a:spcPct val="112000"/>
              </a:lnSpc>
              <a:defRPr sz="1800" b="0">
                <a:solidFill>
                  <a:srgbClr val="5C4B51"/>
                </a:solidFill>
                <a:latin typeface="PT Sans"/>
              </a:defRPr>
            </a:pPr>
            <a:r>
              <a:t>4. The difficult and unfinished parts may travel with you too, and there is no need to resolve them before we continue.</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is the difference between repeating something and choosing to return to it?</a:t>
            </a:r>
          </a:p>
          <a:p>
            <a:pPr>
              <a:lnSpc>
                <a:spcPct val="122000"/>
              </a:lnSpc>
              <a:defRPr sz="2200" b="0">
                <a:solidFill>
                  <a:srgbClr val="171636"/>
                </a:solidFill>
                <a:latin typeface="PT Sans"/>
              </a:defRPr>
            </a:pPr>
            <a:r>
              <a:t>•   How can more options make commitment harder?</a:t>
            </a:r>
          </a:p>
          <a:p>
            <a:pPr>
              <a:lnSpc>
                <a:spcPct val="122000"/>
              </a:lnSpc>
              <a:defRPr sz="2200" b="0">
                <a:solidFill>
                  <a:srgbClr val="171636"/>
                </a:solidFill>
                <a:latin typeface="PT Sans"/>
              </a:defRPr>
            </a:pPr>
            <a:r>
              <a:t>•   When might changing a plan protect the value underneath it?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Staying with what matters</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Give each group a fictional student who is trying to continue with a friendship, hobby, team, revision plan or personal goal.</a:t>
            </a:r>
          </a:p>
          <a:p>
            <a:pPr>
              <a:lnSpc>
                <a:spcPct val="116000"/>
              </a:lnSpc>
              <a:defRPr sz="1900" b="0">
                <a:solidFill>
                  <a:srgbClr val="5C4B51"/>
                </a:solidFill>
                <a:latin typeface="PT Sans"/>
              </a:defRPr>
            </a:pPr>
            <a:r>
              <a:t>2. Ask the group to identify the value beneath the commitment, such as belonging, learning, health or loyalty.</a:t>
            </a:r>
          </a:p>
          <a:p>
            <a:pPr>
              <a:lnSpc>
                <a:spcPct val="116000"/>
              </a:lnSpc>
              <a:defRPr sz="1900" b="0">
                <a:solidFill>
                  <a:srgbClr val="5C4B51"/>
                </a:solidFill>
                <a:latin typeface="PT Sans"/>
              </a:defRPr>
            </a:pPr>
            <a:r>
              <a:t>3. Name two things that may pull the person away, including changing circumstances, tiredness, distraction or another person's expectations.</a:t>
            </a:r>
          </a:p>
          <a:p>
            <a:pPr>
              <a:lnSpc>
                <a:spcPct val="116000"/>
              </a:lnSpc>
              <a:defRPr sz="1900" b="0">
                <a:solidFill>
                  <a:srgbClr val="5C4B51"/>
                </a:solidFill>
                <a:latin typeface="PT Sans"/>
              </a:defRPr>
            </a:pPr>
            <a:r>
              <a:t>4. Keeping the value in view, design a smaller or different way for the person to continue. Include a version in which pausing or asking for help is the responsible choice.</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17 MIN</a:t>
            </a:r>
          </a:p>
          <a:p>
            <a:pPr>
              <a:defRPr sz="3000" b="1">
                <a:solidFill>
                  <a:srgbClr val="171636"/>
                </a:solidFill>
                <a:latin typeface="Quicksand"/>
              </a:defRPr>
            </a:pPr>
            <a:r>
              <a:t>Staying with what matters</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Each group shares its underlying value and one possible adaptation.</a:t>
            </a:r>
          </a:p>
          <a:p>
            <a:pPr>
              <a:lnSpc>
                <a:spcPct val="116000"/>
              </a:lnSpc>
              <a:defRPr sz="1900" b="0">
                <a:solidFill>
                  <a:srgbClr val="5C4B51"/>
                </a:solidFill>
                <a:latin typeface="PT Sans"/>
              </a:defRPr>
            </a:pPr>
            <a:r>
              <a:t>6. Students privately note one small way they could support something they care about, without being asked to name the commitment.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Without naming anything private, note what helps you return to something you care about on a difficult or distracting day. It may be a person, reminder, reason, rest or a change of plan.</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Commitment does not require a perfect record. When we notice we have drifted, we can remember what matters and decide whether, and how, we want to return.</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According to the lesson, what is the key difference between a habit and a commitment?</a:t>
            </a:r>
          </a:p>
          <a:p>
            <a:pPr>
              <a:lnSpc>
                <a:spcPct val="110000"/>
              </a:lnSpc>
              <a:defRPr sz="1500" b="0">
                <a:solidFill>
                  <a:srgbClr val="5C4B51"/>
                </a:solidFill>
                <a:latin typeface="PT Sans"/>
              </a:defRPr>
            </a:pPr>
            <a:r>
              <a:t>     a) A habit only takes a few minutes, while a commitment always takes years to build</a:t>
            </a:r>
          </a:p>
          <a:p>
            <a:pPr>
              <a:lnSpc>
                <a:spcPct val="110000"/>
              </a:lnSpc>
              <a:defRPr sz="1500" b="0">
                <a:solidFill>
                  <a:srgbClr val="5C4B51"/>
                </a:solidFill>
                <a:latin typeface="PT Sans"/>
              </a:defRPr>
            </a:pPr>
            <a:r>
              <a:t>     b) A habit is something you do automatically, while a commitment is something you choose because it matters and keep choosing</a:t>
            </a:r>
          </a:p>
          <a:p>
            <a:pPr>
              <a:lnSpc>
                <a:spcPct val="110000"/>
              </a:lnSpc>
              <a:defRPr sz="1500" b="0">
                <a:solidFill>
                  <a:srgbClr val="5C4B51"/>
                </a:solidFill>
                <a:latin typeface="PT Sans"/>
              </a:defRPr>
            </a:pPr>
            <a:r>
              <a:t>     c) A habit is done alone, while a commitment always involves other people</a:t>
            </a:r>
          </a:p>
          <a:p>
            <a:pPr>
              <a:lnSpc>
                <a:spcPct val="110000"/>
              </a:lnSpc>
              <a:defRPr sz="1500" b="0">
                <a:solidFill>
                  <a:srgbClr val="5C4B51"/>
                </a:solidFill>
                <a:latin typeface="PT Sans"/>
              </a:defRPr>
            </a:pPr>
            <a:r>
              <a:t>     d) A habit is bad for you, while a commitment is always good for you</a:t>
            </a:r>
          </a:p>
          <a:p>
            <a:pPr>
              <a:lnSpc>
                <a:spcPct val="110000"/>
              </a:lnSpc>
              <a:defRPr sz="1800" b="1">
                <a:solidFill>
                  <a:srgbClr val="171636"/>
                </a:solidFill>
                <a:latin typeface="Quicksand"/>
              </a:defRPr>
            </a:pPr>
            <a:r>
              <a:t>2. In the activity "Staying with what matters", what do groups identify first for their fictional student?</a:t>
            </a:r>
          </a:p>
          <a:p>
            <a:pPr>
              <a:lnSpc>
                <a:spcPct val="110000"/>
              </a:lnSpc>
              <a:defRPr sz="1500" b="0">
                <a:solidFill>
                  <a:srgbClr val="5C4B51"/>
                </a:solidFill>
                <a:latin typeface="PT Sans"/>
              </a:defRPr>
            </a:pPr>
            <a:r>
              <a:t>     a) The quickest way to finish the goal</a:t>
            </a:r>
          </a:p>
          <a:p>
            <a:pPr>
              <a:lnSpc>
                <a:spcPct val="110000"/>
              </a:lnSpc>
              <a:defRPr sz="1500" b="0">
                <a:solidFill>
                  <a:srgbClr val="5C4B51"/>
                </a:solidFill>
                <a:latin typeface="PT Sans"/>
              </a:defRPr>
            </a:pPr>
            <a:r>
              <a:t>     b) Who else should take over the commitment</a:t>
            </a:r>
          </a:p>
          <a:p>
            <a:pPr>
              <a:lnSpc>
                <a:spcPct val="110000"/>
              </a:lnSpc>
              <a:defRPr sz="1500" b="0">
                <a:solidFill>
                  <a:srgbClr val="5C4B51"/>
                </a:solidFill>
                <a:latin typeface="PT Sans"/>
              </a:defRPr>
            </a:pPr>
            <a:r>
              <a:t>     c) How long the commitment should last</a:t>
            </a:r>
          </a:p>
          <a:p>
            <a:pPr>
              <a:lnSpc>
                <a:spcPct val="110000"/>
              </a:lnSpc>
              <a:defRPr sz="1500" b="0">
                <a:solidFill>
                  <a:srgbClr val="5C4B51"/>
                </a:solidFill>
                <a:latin typeface="PT Sans"/>
              </a:defRPr>
            </a:pPr>
            <a:r>
              <a:t>     d) The value beneath the commitment, such as belonging or learning</a:t>
            </a:r>
          </a:p>
          <a:p>
            <a:pPr>
              <a:lnSpc>
                <a:spcPct val="110000"/>
              </a:lnSpc>
              <a:defRPr sz="1800" b="1">
                <a:solidFill>
                  <a:srgbClr val="171636"/>
                </a:solidFill>
                <a:latin typeface="Quicksand"/>
              </a:defRPr>
            </a:pPr>
            <a:r>
              <a:t>3. According to the lesson, how can we respond when circumstances change?</a:t>
            </a:r>
          </a:p>
          <a:p>
            <a:pPr>
              <a:lnSpc>
                <a:spcPct val="110000"/>
              </a:lnSpc>
              <a:defRPr sz="1500" b="0">
                <a:solidFill>
                  <a:srgbClr val="5C4B51"/>
                </a:solidFill>
                <a:latin typeface="PT Sans"/>
              </a:defRPr>
            </a:pPr>
            <a:r>
              <a:t>     a) Keep the original method at any cost</a:t>
            </a:r>
          </a:p>
          <a:p>
            <a:pPr>
              <a:lnSpc>
                <a:spcPct val="110000"/>
              </a:lnSpc>
              <a:defRPr sz="1500" b="0">
                <a:solidFill>
                  <a:srgbClr val="5C4B51"/>
                </a:solidFill>
                <a:latin typeface="PT Sans"/>
              </a:defRPr>
            </a:pPr>
            <a:r>
              <a:t>     b) Give up as soon as the first plan stops working</a:t>
            </a:r>
          </a:p>
          <a:p>
            <a:pPr>
              <a:lnSpc>
                <a:spcPct val="110000"/>
              </a:lnSpc>
              <a:defRPr sz="1500" b="0">
                <a:solidFill>
                  <a:srgbClr val="5C4B51"/>
                </a:solidFill>
                <a:latin typeface="PT Sans"/>
              </a:defRPr>
            </a:pPr>
            <a:r>
              <a:t>     c) Stay close to the reason while changing the method</a:t>
            </a:r>
          </a:p>
          <a:p>
            <a:pPr>
              <a:lnSpc>
                <a:spcPct val="110000"/>
              </a:lnSpc>
              <a:defRPr sz="1500" b="0">
                <a:solidFill>
                  <a:srgbClr val="5C4B51"/>
                </a:solidFill>
                <a:latin typeface="PT Sans"/>
              </a:defRPr>
            </a:pPr>
            <a:r>
              <a:t>     d) Change the reason so the plan stays exciting</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rfweducators.netlify.app/lessons/commitment/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