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463040" y="-2011680"/>
            <a:ext cx="4754880" cy="47548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997135" y="4846320"/>
            <a:ext cx="3840480" cy="38404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rfw-logo.png"/>
          <p:cNvPicPr>
            <a:picLocks noChangeAspect="1"/>
          </p:cNvPicPr>
          <p:nvPr/>
        </p:nvPicPr>
        <p:blipFill>
          <a:blip r:embed="rId2"/>
          <a:stretch>
            <a:fillRect/>
          </a:stretch>
        </p:blipFill>
        <p:spPr>
          <a:xfrm>
            <a:off x="822960" y="658368"/>
            <a:ext cx="1737360" cy="1190021"/>
          </a:xfrm>
          <a:prstGeom prst="rect">
            <a:avLst/>
          </a:prstGeom>
        </p:spPr>
      </p:pic>
      <p:sp>
        <p:nvSpPr>
          <p:cNvPr id="6" name="TextBox 5"/>
          <p:cNvSpPr txBox="1"/>
          <p:nvPr/>
        </p:nvSpPr>
        <p:spPr>
          <a:xfrm>
            <a:off x="841248" y="2286000"/>
            <a:ext cx="6126480" cy="457200"/>
          </a:xfrm>
          <a:prstGeom prst="rect">
            <a:avLst/>
          </a:prstGeom>
          <a:noFill/>
        </p:spPr>
        <p:txBody>
          <a:bodyPr wrap="square">
            <a:spAutoFit/>
          </a:bodyPr>
          <a:lstStyle/>
          <a:p>
            <a:pPr>
              <a:defRPr sz="1500" b="1">
                <a:solidFill>
                  <a:srgbClr val="F36D62"/>
                </a:solidFill>
                <a:latin typeface="Quicksand"/>
              </a:defRPr>
            </a:pPr>
            <a:r>
              <a:t>WHOLEBEING FOR EDUCATORS · LESSON</a:t>
            </a:r>
          </a:p>
        </p:txBody>
      </p:sp>
      <p:sp>
        <p:nvSpPr>
          <p:cNvPr id="7" name="Rectangle 6"/>
          <p:cNvSpPr/>
          <p:nvPr/>
        </p:nvSpPr>
        <p:spPr>
          <a:xfrm>
            <a:off x="896112" y="2743200"/>
            <a:ext cx="1371600" cy="50292"/>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926080"/>
            <a:ext cx="6126480" cy="1737360"/>
          </a:xfrm>
          <a:prstGeom prst="rect">
            <a:avLst/>
          </a:prstGeom>
          <a:noFill/>
        </p:spPr>
        <p:txBody>
          <a:bodyPr wrap="square" anchor="t">
            <a:spAutoFit/>
          </a:bodyPr>
          <a:lstStyle/>
          <a:p>
            <a:pPr>
              <a:lnSpc>
                <a:spcPct val="102000"/>
              </a:lnSpc>
              <a:defRPr sz="4000" b="1">
                <a:solidFill>
                  <a:srgbClr val="171636"/>
                </a:solidFill>
                <a:latin typeface="Quicksand"/>
              </a:defRPr>
            </a:pPr>
            <a:r>
              <a:t>Making room for every voice</a:t>
            </a:r>
          </a:p>
        </p:txBody>
      </p:sp>
      <p:sp>
        <p:nvSpPr>
          <p:cNvPr id="9" name="TextBox 8"/>
          <p:cNvSpPr txBox="1"/>
          <p:nvPr/>
        </p:nvSpPr>
        <p:spPr>
          <a:xfrm>
            <a:off x="841248" y="4709160"/>
            <a:ext cx="6126480" cy="914400"/>
          </a:xfrm>
          <a:prstGeom prst="rect">
            <a:avLst/>
          </a:prstGeom>
          <a:noFill/>
        </p:spPr>
        <p:txBody>
          <a:bodyPr wrap="square">
            <a:spAutoFit/>
          </a:bodyPr>
          <a:lstStyle/>
          <a:p>
            <a:pPr>
              <a:lnSpc>
                <a:spcPct val="110000"/>
              </a:lnSpc>
              <a:defRPr sz="1900" b="0">
                <a:solidFill>
                  <a:srgbClr val="5C4B51"/>
                </a:solidFill>
                <a:latin typeface="PT Sans"/>
              </a:defRPr>
            </a:pPr>
            <a:r>
              <a:t>The skill of hosting conversations · one class period · ages 13 to 18</a:t>
            </a:r>
          </a:p>
        </p:txBody>
      </p:sp>
      <p:sp>
        <p:nvSpPr>
          <p:cNvPr id="10" name="TextBox 9"/>
          <p:cNvSpPr txBox="1"/>
          <p:nvPr/>
        </p:nvSpPr>
        <p:spPr>
          <a:xfrm>
            <a:off x="841248" y="5559552"/>
            <a:ext cx="6126480" cy="731520"/>
          </a:xfrm>
          <a:prstGeom prst="rect">
            <a:avLst/>
          </a:prstGeom>
          <a:noFill/>
        </p:spPr>
        <p:txBody>
          <a:bodyPr wrap="square">
            <a:spAutoFit/>
          </a:bodyPr>
          <a:lstStyle/>
          <a:p>
            <a:pPr>
              <a:lnSpc>
                <a:spcPct val="105000"/>
              </a:lnSpc>
              <a:defRPr sz="1300" b="0">
                <a:solidFill>
                  <a:srgbClr val="5C4B51"/>
                </a:solidFill>
                <a:latin typeface="PT Sans"/>
              </a:defRPr>
            </a:pPr>
            <a:r>
              <a:t>Project or adapt these slides freely — the full plan is in the DOCX.</a:t>
            </a:r>
          </a:p>
        </p:txBody>
      </p:sp>
      <p:sp>
        <p:nvSpPr>
          <p:cNvPr id="11" name="Rounded Rectangle 10"/>
          <p:cNvSpPr/>
          <p:nvPr/>
        </p:nvSpPr>
        <p:spPr>
          <a:xfrm>
            <a:off x="7306056" y="1271016"/>
            <a:ext cx="4407408" cy="4407408"/>
          </a:xfrm>
          <a:prstGeom prst="roundRect">
            <a:avLst>
              <a:gd name="adj" fmla="val 12000"/>
            </a:avLst>
          </a:prstGeom>
          <a:solidFill>
            <a:srgbClr val="FFBE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web.jpg"/>
          <p:cNvPicPr>
            <a:picLocks noChangeAspect="1"/>
          </p:cNvPicPr>
          <p:nvPr/>
        </p:nvPicPr>
        <p:blipFill>
          <a:blip r:embed="rId3"/>
          <a:stretch>
            <a:fillRect/>
          </a:stretch>
        </p:blipFill>
        <p:spPr>
          <a:xfrm>
            <a:off x="7452360" y="1417320"/>
            <a:ext cx="4114800" cy="4114800"/>
          </a:xfrm>
          <a:prstGeom prst="rect">
            <a:avLst/>
          </a:prstGeom>
          <a:ln w="50800">
            <a:solidFill>
              <a:srgbClr val="FFFFFF"/>
            </a:solidFill>
          </a:ln>
          <a:effectLst/>
        </p:spPr>
      </p:pic>
      <p:sp>
        <p:nvSpPr>
          <p:cNvPr id="13" name="TextBox 12"/>
          <p:cNvSpPr txBox="1"/>
          <p:nvPr/>
        </p:nvSpPr>
        <p:spPr>
          <a:xfrm>
            <a:off x="822960" y="6419088"/>
            <a:ext cx="10545775" cy="365760"/>
          </a:xfrm>
          <a:prstGeom prst="rect">
            <a:avLst/>
          </a:prstGeom>
          <a:noFill/>
        </p:spPr>
        <p:txBody>
          <a:bodyPr wrap="square">
            <a:spAutoFit/>
          </a:bodyPr>
          <a:lstStyle/>
          <a:p>
            <a:pPr>
              <a:defRPr sz="1200" b="0">
                <a:solidFill>
                  <a:srgbClr val="5C4B51"/>
                </a:solidFill>
                <a:latin typeface="PT Sans"/>
              </a:defRPr>
            </a:pPr>
            <a:r>
              <a:t>Recipes for Wellbeing · CC BY-NC 4.0 · free for classroom use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THE BIG IDEA</a:t>
            </a:r>
          </a:p>
        </p:txBody>
      </p:sp>
      <p:sp>
        <p:nvSpPr>
          <p:cNvPr id="5" name="Rounded Rectangle 4"/>
          <p:cNvSpPr/>
          <p:nvPr/>
        </p:nvSpPr>
        <p:spPr>
          <a:xfrm>
            <a:off x="822960" y="2148840"/>
            <a:ext cx="10543032" cy="3611880"/>
          </a:xfrm>
          <a:prstGeom prst="round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560320"/>
            <a:ext cx="9601200" cy="2926080"/>
          </a:xfrm>
          <a:prstGeom prst="rect">
            <a:avLst/>
          </a:prstGeom>
          <a:noFill/>
        </p:spPr>
        <p:txBody>
          <a:bodyPr wrap="square">
            <a:spAutoFit/>
          </a:bodyPr>
          <a:lstStyle/>
          <a:p>
            <a:pPr>
              <a:lnSpc>
                <a:spcPct val="114000"/>
              </a:lnSpc>
              <a:defRPr sz="2200" b="0">
                <a:solidFill>
                  <a:srgbClr val="5C4B51"/>
                </a:solidFill>
                <a:latin typeface="PT Sans"/>
              </a:defRPr>
            </a:pPr>
            <a:r>
              <a:t>Groups shape much of school life, from friendships and group chats to lessons and teams. A group works more fairly when participation does not depend on being the quickest or loudest person in the room. Collaboration asks us to contribute and to notice what would help others contribute too.</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rfweducators.netlify.app/lessons/collaboration/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OPENER</a:t>
            </a:r>
          </a:p>
          <a:p>
            <a:pPr>
              <a:defRPr sz="3000" b="1">
                <a:solidFill>
                  <a:srgbClr val="171636"/>
                </a:solidFill>
                <a:latin typeface="Quicksand"/>
              </a:defRPr>
            </a:pPr>
            <a:r>
              <a:t>Making it rain</a:t>
            </a:r>
          </a:p>
        </p:txBody>
      </p:sp>
      <p:sp>
        <p:nvSpPr>
          <p:cNvPr id="5" name="Rounded Rectangle 4"/>
          <p:cNvSpPr/>
          <p:nvPr/>
        </p:nvSpPr>
        <p:spPr>
          <a:xfrm>
            <a:off x="676656" y="2048255"/>
            <a:ext cx="3950208" cy="3950208"/>
          </a:xfrm>
          <a:prstGeom prst="roundRect">
            <a:avLst>
              <a:gd name="adj" fmla="val 12000"/>
            </a:avLst>
          </a:prstGeom>
          <a:solidFill>
            <a:srgbClr val="8CBE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web.jpg"/>
          <p:cNvPicPr>
            <a:picLocks noChangeAspect="1"/>
          </p:cNvPicPr>
          <p:nvPr/>
        </p:nvPicPr>
        <p:blipFill>
          <a:blip r:embed="rId2"/>
          <a:stretch>
            <a:fillRect/>
          </a:stretch>
        </p:blipFill>
        <p:spPr>
          <a:xfrm>
            <a:off x="822960" y="2194560"/>
            <a:ext cx="3657600" cy="3657600"/>
          </a:xfrm>
          <a:prstGeom prst="rect">
            <a:avLst/>
          </a:prstGeom>
          <a:ln w="50800">
            <a:solidFill>
              <a:srgbClr val="FFFFFF"/>
            </a:solidFill>
          </a:ln>
          <a:effectLst/>
        </p:spPr>
      </p:pic>
      <p:sp>
        <p:nvSpPr>
          <p:cNvPr id="7" name="TextBox 6"/>
          <p:cNvSpPr txBox="1"/>
          <p:nvPr/>
        </p:nvSpPr>
        <p:spPr>
          <a:xfrm>
            <a:off x="4892040" y="2194560"/>
            <a:ext cx="6537960" cy="3931920"/>
          </a:xfrm>
          <a:prstGeom prst="rect">
            <a:avLst/>
          </a:prstGeom>
          <a:noFill/>
        </p:spPr>
        <p:txBody>
          <a:bodyPr wrap="square">
            <a:spAutoFit/>
          </a:bodyPr>
          <a:lstStyle/>
          <a:p>
            <a:pPr>
              <a:lnSpc>
                <a:spcPct val="112000"/>
              </a:lnSpc>
              <a:defRPr sz="1800" b="0">
                <a:solidFill>
                  <a:srgbClr val="5C4B51"/>
                </a:solidFill>
                <a:latin typeface="PT Sans"/>
              </a:defRPr>
            </a:pPr>
            <a:r>
              <a:t>1. We are going to make the sound of a rainstorm together. This one gets loud, so if that is hard today you can rub your palms only, or just watch. Follow my hands and begin by rubbing your palms as the wind starts to rise.</a:t>
            </a:r>
          </a:p>
          <a:p>
            <a:pPr>
              <a:lnSpc>
                <a:spcPct val="112000"/>
              </a:lnSpc>
              <a:defRPr sz="1800" b="0">
                <a:solidFill>
                  <a:srgbClr val="5C4B51"/>
                </a:solidFill>
                <a:latin typeface="PT Sans"/>
              </a:defRPr>
            </a:pPr>
            <a:r>
              <a:t>2. Add the first drops by clicking your fingers, move into steady rain by clapping, and then pat your legs or desk for the downpour.</a:t>
            </a:r>
          </a:p>
          <a:p>
            <a:pPr>
              <a:lnSpc>
                <a:spcPct val="112000"/>
              </a:lnSpc>
              <a:defRPr sz="1800" b="0">
                <a:solidFill>
                  <a:srgbClr val="5C4B51"/>
                </a:solidFill>
                <a:latin typeface="PT Sans"/>
              </a:defRPr>
            </a:pPr>
            <a:r>
              <a:t>3. We will bring the storm down in the opposite order until the room becomes quiet again.</a:t>
            </a:r>
          </a:p>
          <a:p>
            <a:pPr>
              <a:lnSpc>
                <a:spcPct val="112000"/>
              </a:lnSpc>
              <a:defRPr sz="1800" b="0">
                <a:solidFill>
                  <a:srgbClr val="5C4B51"/>
                </a:solidFill>
                <a:latin typeface="PT Sans"/>
              </a:defRPr>
            </a:pPr>
            <a:r>
              <a:t>4. Notice how the sound changed when we watched, listened and adjusted to one another.</a:t>
            </a:r>
          </a:p>
        </p:txBody>
      </p:sp>
      <p:pic>
        <p:nvPicPr>
          <p:cNvPr id="8" name="Picture 7" descr="rfw-logo.png"/>
          <p:cNvPicPr>
            <a:picLocks noChangeAspect="1"/>
          </p:cNvPicPr>
          <p:nvPr/>
        </p:nvPicPr>
        <p:blipFill>
          <a:blip r:embed="rId3"/>
          <a:stretch>
            <a:fillRect/>
          </a:stretch>
        </p:blipFill>
        <p:spPr>
          <a:xfrm>
            <a:off x="457200" y="6419088"/>
            <a:ext cx="868680" cy="595010"/>
          </a:xfrm>
          <a:prstGeom prst="rect">
            <a:avLst/>
          </a:prstGeom>
        </p:spPr>
      </p:pic>
      <p:sp>
        <p:nvSpPr>
          <p:cNvPr id="9" name="TextBox 8"/>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rfweducators.netlify.app/lessons/collaboration/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TALK ABOUT IT</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22000"/>
              </a:lnSpc>
              <a:defRPr sz="2200" b="0">
                <a:solidFill>
                  <a:srgbClr val="171636"/>
                </a:solidFill>
                <a:latin typeface="PT Sans"/>
              </a:defRPr>
            </a:pPr>
            <a:r>
              <a:t>•   What helps you know that your contribution is welcome in a group?</a:t>
            </a:r>
          </a:p>
          <a:p>
            <a:pPr>
              <a:lnSpc>
                <a:spcPct val="122000"/>
              </a:lnSpc>
              <a:defRPr sz="2200" b="0">
                <a:solidFill>
                  <a:srgbClr val="171636"/>
                </a:solidFill>
                <a:latin typeface="PT Sans"/>
              </a:defRPr>
            </a:pPr>
            <a:r>
              <a:t>•   What can close a conversation even when nobody intends to exclude anyone?</a:t>
            </a:r>
          </a:p>
          <a:p>
            <a:pPr>
              <a:lnSpc>
                <a:spcPct val="122000"/>
              </a:lnSpc>
              <a:defRPr sz="2200" b="0">
                <a:solidFill>
                  <a:srgbClr val="171636"/>
                </a:solidFill>
                <a:latin typeface="PT Sans"/>
              </a:defRPr>
            </a:pPr>
            <a:r>
              <a:t>•   How can a group make room for quieter contributions without putting someone on the spot?</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rfweducators.netlify.app/lessons/collaboration/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18 MIN</a:t>
            </a:r>
          </a:p>
          <a:p>
            <a:pPr>
              <a:defRPr sz="3000" b="1">
                <a:solidFill>
                  <a:srgbClr val="171636"/>
                </a:solidFill>
                <a:latin typeface="Quicksand"/>
              </a:defRPr>
            </a:pPr>
            <a:r>
              <a:t>Everyone in</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1. Give each group a neutral task, such as designing a useful 15-minute break or inventing a game with three ordinary objects.</a:t>
            </a:r>
          </a:p>
          <a:p>
            <a:pPr>
              <a:lnSpc>
                <a:spcPct val="116000"/>
              </a:lnSpc>
              <a:defRPr sz="1900" b="0">
                <a:solidFill>
                  <a:srgbClr val="5C4B51"/>
                </a:solidFill>
                <a:latin typeface="PT Sans"/>
              </a:defRPr>
            </a:pPr>
            <a:r>
              <a:t>2. Give everyone three voice tokens. Each time a student speaks, they use one; when the tokens are gone, they move into listening and hosting.</a:t>
            </a:r>
          </a:p>
          <a:p>
            <a:pPr>
              <a:lnSpc>
                <a:spcPct val="116000"/>
              </a:lnSpc>
              <a:defRPr sz="1900" b="0">
                <a:solidFill>
                  <a:srgbClr val="5C4B51"/>
                </a:solidFill>
                <a:latin typeface="PT Sans"/>
              </a:defRPr>
            </a:pPr>
            <a:r>
              <a:t>3. Name a first host whose task is to ask questions, hold short silences and make several ways of contributing available. Rotate the host halfway through.</a:t>
            </a:r>
          </a:p>
          <a:p>
            <a:pPr>
              <a:lnSpc>
                <a:spcPct val="116000"/>
              </a:lnSpc>
              <a:defRPr sz="1900" b="0">
                <a:solidFill>
                  <a:srgbClr val="5C4B51"/>
                </a:solidFill>
                <a:latin typeface="PT Sans"/>
              </a:defRPr>
            </a:pPr>
            <a:r>
              <a:t>4. Run the challenge for eight minutes. If a group stalls, offer a question rather than an answer.</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rfweducators.netlify.app/lessons/collaboration/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18 MIN</a:t>
            </a:r>
          </a:p>
          <a:p>
            <a:pPr>
              <a:defRPr sz="3000" b="1">
                <a:solidFill>
                  <a:srgbClr val="171636"/>
                </a:solidFill>
                <a:latin typeface="Quicksand"/>
              </a:defRPr>
            </a:pPr>
            <a:r>
              <a:t>Everyone in</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5. Ask each group to agree on one response and identify a hosting move that helped the conversation.</a:t>
            </a:r>
          </a:p>
          <a:p>
            <a:pPr>
              <a:lnSpc>
                <a:spcPct val="116000"/>
              </a:lnSpc>
              <a:defRPr sz="1900" b="0">
                <a:solidFill>
                  <a:srgbClr val="5C4B51"/>
                </a:solidFill>
                <a:latin typeface="PT Sans"/>
              </a:defRPr>
            </a:pPr>
            <a:r>
              <a:t>6. Gather one sentence from each group about its idea and one about how it made room for participation.</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rfweducators.netlify.app/lessons/collaboration/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REFLECT</a:t>
            </a:r>
          </a:p>
        </p:txBody>
      </p:sp>
      <p:sp>
        <p:nvSpPr>
          <p:cNvPr id="5" name="Rounded Rectangle 4"/>
          <p:cNvSpPr/>
          <p:nvPr/>
        </p:nvSpPr>
        <p:spPr>
          <a:xfrm>
            <a:off x="822960" y="2286000"/>
            <a:ext cx="10543032" cy="2834640"/>
          </a:xfrm>
          <a:prstGeom prst="roundRect">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743200"/>
            <a:ext cx="9601200" cy="2011680"/>
          </a:xfrm>
          <a:prstGeom prst="rect">
            <a:avLst/>
          </a:prstGeom>
          <a:noFill/>
        </p:spPr>
        <p:txBody>
          <a:bodyPr wrap="square">
            <a:spAutoFit/>
          </a:bodyPr>
          <a:lstStyle/>
          <a:p>
            <a:pPr>
              <a:lnSpc>
                <a:spcPct val="114000"/>
              </a:lnSpc>
              <a:defRPr sz="2300" b="0">
                <a:solidFill>
                  <a:srgbClr val="171636"/>
                </a:solidFill>
                <a:latin typeface="PT Sans"/>
              </a:defRPr>
            </a:pPr>
            <a:r>
              <a:t>Think of a group that works well, whether real or imagined. What does it do to make participation easier, and which hosting move could you try in a future group?</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rfweducators.netlify.app/lessons/collaboration/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280160" y="4114800"/>
            <a:ext cx="4206240" cy="420624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2194560"/>
            <a:ext cx="9235440" cy="2468880"/>
          </a:xfrm>
          <a:prstGeom prst="rect">
            <a:avLst/>
          </a:prstGeom>
          <a:noFill/>
        </p:spPr>
        <p:txBody>
          <a:bodyPr wrap="square" anchor="ctr">
            <a:spAutoFit/>
          </a:bodyPr>
          <a:lstStyle/>
          <a:p>
            <a:pPr algn="ctr">
              <a:lnSpc>
                <a:spcPct val="112000"/>
              </a:lnSpc>
              <a:defRPr sz="2500" b="1">
                <a:solidFill>
                  <a:srgbClr val="171636"/>
                </a:solidFill>
                <a:latin typeface="Quicksand"/>
              </a:defRPr>
            </a:pPr>
            <a:r>
              <a:t>At the start, the room made one rainstorm by noticing and responding to other people. Collaboration grows through the same small choices: offering an idea, and leaving enough room for another voice to arrive.</a:t>
            </a:r>
          </a:p>
        </p:txBody>
      </p:sp>
      <p:pic>
        <p:nvPicPr>
          <p:cNvPr id="5" name="Picture 4" descr="rfw-logo.png"/>
          <p:cNvPicPr>
            <a:picLocks noChangeAspect="1"/>
          </p:cNvPicPr>
          <p:nvPr/>
        </p:nvPicPr>
        <p:blipFill>
          <a:blip r:embed="rId2"/>
          <a:stretch>
            <a:fillRect/>
          </a:stretch>
        </p:blipFill>
        <p:spPr>
          <a:xfrm>
            <a:off x="5227167" y="5166360"/>
            <a:ext cx="1737360" cy="1190021"/>
          </a:xfrm>
          <a:prstGeom prst="rect">
            <a:avLst/>
          </a:prstGeom>
        </p:spPr>
      </p:pic>
      <p:sp>
        <p:nvSpPr>
          <p:cNvPr id="6" name="TextBox 5"/>
          <p:cNvSpPr txBox="1"/>
          <p:nvPr/>
        </p:nvSpPr>
        <p:spPr>
          <a:xfrm>
            <a:off x="822960" y="6419088"/>
            <a:ext cx="10545775" cy="365760"/>
          </a:xfrm>
          <a:prstGeom prst="rect">
            <a:avLst/>
          </a:prstGeom>
          <a:noFill/>
        </p:spPr>
        <p:txBody>
          <a:bodyPr wrap="square">
            <a:spAutoFit/>
          </a:bodyPr>
          <a:lstStyle/>
          <a:p>
            <a:pPr algn="ctr">
              <a:defRPr sz="1200" b="0">
                <a:solidFill>
                  <a:srgbClr val="5C4B51"/>
                </a:solidFill>
                <a:latin typeface="PT Sans"/>
              </a:defRPr>
            </a:pPr>
            <a:r>
              <a:t>Recipes for Wellbeing · CC BY-NC 4.0 · free for classroom use   ·   rfweducators.netlify.app/lessons/collaboration/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BEFORE YOU GO</a:t>
            </a:r>
          </a:p>
          <a:p>
            <a:pPr>
              <a:defRPr sz="3000" b="1">
                <a:solidFill>
                  <a:srgbClr val="171636"/>
                </a:solidFill>
                <a:latin typeface="Quicksand"/>
              </a:defRPr>
            </a:pPr>
            <a:r>
              <a:t>Exit ticket</a:t>
            </a:r>
          </a:p>
        </p:txBody>
      </p:sp>
      <p:sp>
        <p:nvSpPr>
          <p:cNvPr id="5" name="TextBox 4"/>
          <p:cNvSpPr txBox="1"/>
          <p:nvPr/>
        </p:nvSpPr>
        <p:spPr>
          <a:xfrm>
            <a:off x="822960" y="2148840"/>
            <a:ext cx="10515600" cy="3931920"/>
          </a:xfrm>
          <a:prstGeom prst="rect">
            <a:avLst/>
          </a:prstGeom>
          <a:noFill/>
        </p:spPr>
        <p:txBody>
          <a:bodyPr wrap="square">
            <a:spAutoFit/>
          </a:bodyPr>
          <a:lstStyle/>
          <a:p>
            <a:pPr>
              <a:lnSpc>
                <a:spcPct val="110000"/>
              </a:lnSpc>
              <a:defRPr sz="1800" b="1">
                <a:solidFill>
                  <a:srgbClr val="171636"/>
                </a:solidFill>
                <a:latin typeface="Quicksand"/>
              </a:defRPr>
            </a:pPr>
            <a:r>
              <a:t>1. According to the lesson, what is collaboration mainly about?</a:t>
            </a:r>
          </a:p>
          <a:p>
            <a:pPr>
              <a:lnSpc>
                <a:spcPct val="110000"/>
              </a:lnSpc>
              <a:defRPr sz="1500" b="0">
                <a:solidFill>
                  <a:srgbClr val="5C4B51"/>
                </a:solidFill>
                <a:latin typeface="PT Sans"/>
              </a:defRPr>
            </a:pPr>
            <a:r>
              <a:t>     a) Winning the argument with the best idea</a:t>
            </a:r>
          </a:p>
          <a:p>
            <a:pPr>
              <a:lnSpc>
                <a:spcPct val="110000"/>
              </a:lnSpc>
              <a:defRPr sz="1500" b="0">
                <a:solidFill>
                  <a:srgbClr val="5C4B51"/>
                </a:solidFill>
                <a:latin typeface="PT Sans"/>
              </a:defRPr>
            </a:pPr>
            <a:r>
              <a:t>     b) Helping the whole group think together so good ideas can come out</a:t>
            </a:r>
          </a:p>
          <a:p>
            <a:pPr>
              <a:lnSpc>
                <a:spcPct val="110000"/>
              </a:lnSpc>
              <a:defRPr sz="1500" b="0">
                <a:solidFill>
                  <a:srgbClr val="5C4B51"/>
                </a:solidFill>
                <a:latin typeface="PT Sans"/>
              </a:defRPr>
            </a:pPr>
            <a:r>
              <a:t>     c) Being the loudest person in the room</a:t>
            </a:r>
          </a:p>
          <a:p>
            <a:pPr>
              <a:lnSpc>
                <a:spcPct val="110000"/>
              </a:lnSpc>
              <a:defRPr sz="1500" b="0">
                <a:solidFill>
                  <a:srgbClr val="5C4B51"/>
                </a:solidFill>
                <a:latin typeface="PT Sans"/>
              </a:defRPr>
            </a:pPr>
            <a:r>
              <a:t>     d) Making sure one person leads every decision</a:t>
            </a:r>
          </a:p>
          <a:p>
            <a:pPr>
              <a:lnSpc>
                <a:spcPct val="110000"/>
              </a:lnSpc>
              <a:defRPr sz="1800" b="1">
                <a:solidFill>
                  <a:srgbClr val="171636"/>
                </a:solidFill>
                <a:latin typeface="Quicksand"/>
              </a:defRPr>
            </a:pPr>
            <a:r>
              <a:t>2. In the "Everyone in" challenge, what happens when a student's voice tokens run out?</a:t>
            </a:r>
          </a:p>
          <a:p>
            <a:pPr>
              <a:lnSpc>
                <a:spcPct val="110000"/>
              </a:lnSpc>
              <a:defRPr sz="1500" b="0">
                <a:solidFill>
                  <a:srgbClr val="5C4B51"/>
                </a:solidFill>
                <a:latin typeface="PT Sans"/>
              </a:defRPr>
            </a:pPr>
            <a:r>
              <a:t>     a) They leave the group</a:t>
            </a:r>
          </a:p>
          <a:p>
            <a:pPr>
              <a:lnSpc>
                <a:spcPct val="110000"/>
              </a:lnSpc>
              <a:defRPr sz="1500" b="0">
                <a:solidFill>
                  <a:srgbClr val="5C4B51"/>
                </a:solidFill>
                <a:latin typeface="PT Sans"/>
              </a:defRPr>
            </a:pPr>
            <a:r>
              <a:t>     b) They move into hosting mode, listening and inviting others in</a:t>
            </a:r>
          </a:p>
          <a:p>
            <a:pPr>
              <a:lnSpc>
                <a:spcPct val="110000"/>
              </a:lnSpc>
              <a:defRPr sz="1500" b="0">
                <a:solidFill>
                  <a:srgbClr val="5C4B51"/>
                </a:solidFill>
                <a:latin typeface="PT Sans"/>
              </a:defRPr>
            </a:pPr>
            <a:r>
              <a:t>     c) They swap challenges with another group</a:t>
            </a:r>
          </a:p>
          <a:p>
            <a:pPr>
              <a:lnSpc>
                <a:spcPct val="110000"/>
              </a:lnSpc>
              <a:defRPr sz="1500" b="0">
                <a:solidFill>
                  <a:srgbClr val="5C4B51"/>
                </a:solidFill>
                <a:latin typeface="PT Sans"/>
              </a:defRPr>
            </a:pPr>
            <a:r>
              <a:t>     d) They must repeat what was already said</a:t>
            </a:r>
          </a:p>
          <a:p>
            <a:pPr>
              <a:lnSpc>
                <a:spcPct val="110000"/>
              </a:lnSpc>
              <a:defRPr sz="1800" b="1">
                <a:solidFill>
                  <a:srgbClr val="171636"/>
                </a:solidFill>
                <a:latin typeface="Quicksand"/>
              </a:defRPr>
            </a:pPr>
            <a:r>
              <a:t>3. Which of these is an example of a "hosting move" described in the lesson?</a:t>
            </a:r>
          </a:p>
          <a:p>
            <a:pPr>
              <a:lnSpc>
                <a:spcPct val="110000"/>
              </a:lnSpc>
              <a:defRPr sz="1500" b="0">
                <a:solidFill>
                  <a:srgbClr val="5C4B51"/>
                </a:solidFill>
                <a:latin typeface="PT Sans"/>
              </a:defRPr>
            </a:pPr>
            <a:r>
              <a:t>     a) Speaking first and setting the final answer</a:t>
            </a:r>
          </a:p>
          <a:p>
            <a:pPr>
              <a:lnSpc>
                <a:spcPct val="110000"/>
              </a:lnSpc>
              <a:defRPr sz="1500" b="0">
                <a:solidFill>
                  <a:srgbClr val="5C4B51"/>
                </a:solidFill>
                <a:latin typeface="PT Sans"/>
              </a:defRPr>
            </a:pPr>
            <a:r>
              <a:t>     b) Asking an open question or leaving time to think</a:t>
            </a:r>
          </a:p>
          <a:p>
            <a:pPr>
              <a:lnSpc>
                <a:spcPct val="110000"/>
              </a:lnSpc>
              <a:defRPr sz="1500" b="0">
                <a:solidFill>
                  <a:srgbClr val="5C4B51"/>
                </a:solidFill>
                <a:latin typeface="PT Sans"/>
              </a:defRPr>
            </a:pPr>
            <a:r>
              <a:t>     c) Ignoring quieter members to save time</a:t>
            </a:r>
          </a:p>
          <a:p>
            <a:pPr>
              <a:lnSpc>
                <a:spcPct val="110000"/>
              </a:lnSpc>
              <a:defRPr sz="1500" b="0">
                <a:solidFill>
                  <a:srgbClr val="5C4B51"/>
                </a:solidFill>
                <a:latin typeface="PT Sans"/>
              </a:defRPr>
            </a:pPr>
            <a:r>
              <a:t>     d) Assigning the same person to host every time</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rfweducators.netlify.app/lessons/collaboration/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