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A pause you carry with you</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breathing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The breath is always present, although most of the time we do not notice it. Paying attention to its pace can create a small pause during pressure, before a test or after a difficult moment. Breath practices do not work in the same way for everyone, so this lesson offers options rather than a single correct technique.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Four, seven, eight</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We are going to try a counted breath, and you can breathe normally or simply listen if focusing on the breath does not feel comfortable today.</a:t>
            </a:r>
          </a:p>
          <a:p>
            <a:pPr>
              <a:lnSpc>
                <a:spcPct val="112000"/>
              </a:lnSpc>
              <a:defRPr sz="1800" b="0">
                <a:solidFill>
                  <a:srgbClr val="5C4B51"/>
                </a:solidFill>
                <a:latin typeface="PT Sans"/>
              </a:defRPr>
            </a:pPr>
            <a:r>
              <a:t>2. If you are joining in, breathe in gently for four, pause for up to seven, and breathe out slowly for up to eight. The counts are guides, so shorten them or leave out the pause whenever you need to.</a:t>
            </a:r>
          </a:p>
          <a:p>
            <a:pPr>
              <a:lnSpc>
                <a:spcPct val="112000"/>
              </a:lnSpc>
              <a:defRPr sz="1800" b="0">
                <a:solidFill>
                  <a:srgbClr val="5C4B51"/>
                </a:solidFill>
                <a:latin typeface="PT Sans"/>
              </a:defRPr>
            </a:pPr>
            <a:r>
              <a:t>3. We will try three more rounds at an easy pace, without forcing the breath to become deeper than it wants to be.</a:t>
            </a:r>
          </a:p>
          <a:p>
            <a:pPr>
              <a:lnSpc>
                <a:spcPct val="112000"/>
              </a:lnSpc>
              <a:defRPr sz="1800" b="0">
                <a:solidFill>
                  <a:srgbClr val="5C4B51"/>
                </a:solidFill>
                <a:latin typeface="PT Sans"/>
              </a:defRPr>
            </a:pPr>
            <a:r>
              <a:t>4. Return to your usual breathing and notice what the practice was like for you, including if it made no difference or was not comfortable.</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can make a breathing practice feel supportive, uncomfortable or distracting?</a:t>
            </a:r>
          </a:p>
          <a:p>
            <a:pPr>
              <a:lnSpc>
                <a:spcPct val="122000"/>
              </a:lnSpc>
              <a:defRPr sz="2200" b="0">
                <a:solidFill>
                  <a:srgbClr val="171636"/>
                </a:solidFill>
                <a:latin typeface="PT Sans"/>
              </a:defRPr>
            </a:pPr>
            <a:r>
              <a:t>•   Why is it useful to have more than one way of pausing?</a:t>
            </a:r>
          </a:p>
          <a:p>
            <a:pPr>
              <a:lnSpc>
                <a:spcPct val="122000"/>
              </a:lnSpc>
              <a:defRPr sz="2200" b="0">
                <a:solidFill>
                  <a:srgbClr val="171636"/>
                </a:solidFill>
                <a:latin typeface="PT Sans"/>
              </a:defRPr>
            </a:pPr>
            <a:r>
              <a:t>•   Where might a brief breath practice help, and where would practical action or another person's support matter more?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Draw your breath</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Invite each student to draw a simple continuous shape they can trace with one finger, such as a square, triangle, wave or circle.</a:t>
            </a:r>
          </a:p>
          <a:p>
            <a:pPr>
              <a:lnSpc>
                <a:spcPct val="116000"/>
              </a:lnSpc>
              <a:defRPr sz="1900" b="0">
                <a:solidFill>
                  <a:srgbClr val="5C4B51"/>
                </a:solidFill>
                <a:latin typeface="PT Sans"/>
              </a:defRPr>
            </a:pPr>
            <a:r>
              <a:t>2. Demonstrate on a square: trace one side while breathing in, the next while pausing if comfortable, the third while breathing out, and the last while resting.</a:t>
            </a:r>
          </a:p>
          <a:p>
            <a:pPr>
              <a:lnSpc>
                <a:spcPct val="116000"/>
              </a:lnSpc>
              <a:defRPr sz="1900" b="0">
                <a:solidFill>
                  <a:srgbClr val="5C4B51"/>
                </a:solidFill>
                <a:latin typeface="PT Sans"/>
              </a:defRPr>
            </a:pPr>
            <a:r>
              <a:t>3. Give students three quiet rounds with their own shape. They can change the pace, remove the hold, breathe normally while tracing or simply look at the shape.</a:t>
            </a:r>
          </a:p>
          <a:p>
            <a:pPr>
              <a:lnSpc>
                <a:spcPct val="116000"/>
              </a:lnSpc>
              <a:defRPr sz="1900" b="0">
                <a:solidFill>
                  <a:srgbClr val="5C4B51"/>
                </a:solidFill>
                <a:latin typeface="PT Sans"/>
              </a:defRPr>
            </a:pPr>
            <a:r>
              <a:t>4. In groups of three or four, invite each person to show their shape and, if they wish, lead one round using only "in, pause, out, rest".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Draw your breath</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Ask groups to discuss which pace felt easiest to follow and why different people may prefer different patterns.</a:t>
            </a:r>
          </a:p>
          <a:p>
            <a:pPr>
              <a:lnSpc>
                <a:spcPct val="116000"/>
              </a:lnSpc>
              <a:defRPr sz="1900" b="0">
                <a:solidFill>
                  <a:srgbClr val="5C4B51"/>
                </a:solidFill>
                <a:latin typeface="PT Sans"/>
              </a:defRPr>
            </a:pPr>
            <a:r>
              <a:t>6. Invite one willing group to lead a final round, with watching or passing treated as full participation.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Which version of today's practice felt most usable, including ordinary breathing or not taking part? Note one situation in which it might offer a pause, and one situation in which you would need a different kind of support.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The breath is one possible place to pause, and it will not remove the thing causing pressure. If it gives you a little more room, you can use that room to choose what you need next.</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can a slightly longer out-breath do for some people?</a:t>
            </a:r>
          </a:p>
          <a:p>
            <a:pPr>
              <a:lnSpc>
                <a:spcPct val="110000"/>
              </a:lnSpc>
              <a:defRPr sz="1500" b="0">
                <a:solidFill>
                  <a:srgbClr val="5C4B51"/>
                </a:solidFill>
                <a:latin typeface="PT Sans"/>
              </a:defRPr>
            </a:pPr>
            <a:r>
              <a:t>     a) It speeds up the heart rate</a:t>
            </a:r>
          </a:p>
          <a:p>
            <a:pPr>
              <a:lnSpc>
                <a:spcPct val="110000"/>
              </a:lnSpc>
              <a:defRPr sz="1500" b="0">
                <a:solidFill>
                  <a:srgbClr val="5C4B51"/>
                </a:solidFill>
                <a:latin typeface="PT Sans"/>
              </a:defRPr>
            </a:pPr>
            <a:r>
              <a:t>     b) It can help the body settle, although it does not work the same way for everyone</a:t>
            </a:r>
          </a:p>
          <a:p>
            <a:pPr>
              <a:lnSpc>
                <a:spcPct val="110000"/>
              </a:lnSpc>
              <a:defRPr sz="1500" b="0">
                <a:solidFill>
                  <a:srgbClr val="5C4B51"/>
                </a:solidFill>
                <a:latin typeface="PT Sans"/>
              </a:defRPr>
            </a:pPr>
            <a:r>
              <a:t>     c) It has no real effect on the body</a:t>
            </a:r>
          </a:p>
          <a:p>
            <a:pPr>
              <a:lnSpc>
                <a:spcPct val="110000"/>
              </a:lnSpc>
              <a:defRPr sz="1500" b="0">
                <a:solidFill>
                  <a:srgbClr val="5C4B51"/>
                </a:solidFill>
                <a:latin typeface="PT Sans"/>
              </a:defRPr>
            </a:pPr>
            <a:r>
              <a:t>     d) It increases alertness before a test</a:t>
            </a:r>
          </a:p>
          <a:p>
            <a:pPr>
              <a:lnSpc>
                <a:spcPct val="110000"/>
              </a:lnSpc>
              <a:defRPr sz="1800" b="1">
                <a:solidFill>
                  <a:srgbClr val="171636"/>
                </a:solidFill>
                <a:latin typeface="Quicksand"/>
              </a:defRPr>
            </a:pPr>
            <a:r>
              <a:t>2. In the "four, seven, eight" pattern, what do the numbers 4, 7, and 8 represent?</a:t>
            </a:r>
          </a:p>
          <a:p>
            <a:pPr>
              <a:lnSpc>
                <a:spcPct val="110000"/>
              </a:lnSpc>
              <a:defRPr sz="1500" b="0">
                <a:solidFill>
                  <a:srgbClr val="5C4B51"/>
                </a:solidFill>
                <a:latin typeface="PT Sans"/>
              </a:defRPr>
            </a:pPr>
            <a:r>
              <a:t>     a) Minutes for a full breathing session</a:t>
            </a:r>
          </a:p>
          <a:p>
            <a:pPr>
              <a:lnSpc>
                <a:spcPct val="110000"/>
              </a:lnSpc>
              <a:defRPr sz="1500" b="0">
                <a:solidFill>
                  <a:srgbClr val="5C4B51"/>
                </a:solidFill>
                <a:latin typeface="PT Sans"/>
              </a:defRPr>
            </a:pPr>
            <a:r>
              <a:t>     b) Counts for breathing in, holding, and breathing out</a:t>
            </a:r>
          </a:p>
          <a:p>
            <a:pPr>
              <a:lnSpc>
                <a:spcPct val="110000"/>
              </a:lnSpc>
              <a:defRPr sz="1500" b="0">
                <a:solidFill>
                  <a:srgbClr val="5C4B51"/>
                </a:solidFill>
                <a:latin typeface="PT Sans"/>
              </a:defRPr>
            </a:pPr>
            <a:r>
              <a:t>     c) The number of rounds to repeat</a:t>
            </a:r>
          </a:p>
          <a:p>
            <a:pPr>
              <a:lnSpc>
                <a:spcPct val="110000"/>
              </a:lnSpc>
              <a:defRPr sz="1500" b="0">
                <a:solidFill>
                  <a:srgbClr val="5C4B51"/>
                </a:solidFill>
                <a:latin typeface="PT Sans"/>
              </a:defRPr>
            </a:pPr>
            <a:r>
              <a:t>     d) Degrees to tilt the head while breathing</a:t>
            </a:r>
          </a:p>
          <a:p>
            <a:pPr>
              <a:lnSpc>
                <a:spcPct val="110000"/>
              </a:lnSpc>
              <a:defRPr sz="1800" b="1">
                <a:solidFill>
                  <a:srgbClr val="171636"/>
                </a:solidFill>
                <a:latin typeface="Quicksand"/>
              </a:defRPr>
            </a:pPr>
            <a:r>
              <a:t>3. In "Draw your breath", what does tracing a shape with a finger help someone do?</a:t>
            </a:r>
          </a:p>
          <a:p>
            <a:pPr>
              <a:lnSpc>
                <a:spcPct val="110000"/>
              </a:lnSpc>
              <a:defRPr sz="1500" b="0">
                <a:solidFill>
                  <a:srgbClr val="5C4B51"/>
                </a:solidFill>
                <a:latin typeface="PT Sans"/>
              </a:defRPr>
            </a:pPr>
            <a:r>
              <a:t>     a) Improve their drawing skills</a:t>
            </a:r>
          </a:p>
          <a:p>
            <a:pPr>
              <a:lnSpc>
                <a:spcPct val="110000"/>
              </a:lnSpc>
              <a:defRPr sz="1500" b="0">
                <a:solidFill>
                  <a:srgbClr val="5C4B51"/>
                </a:solidFill>
                <a:latin typeface="PT Sans"/>
              </a:defRPr>
            </a:pPr>
            <a:r>
              <a:t>     b) Pace their breathing gently by following the shape</a:t>
            </a:r>
          </a:p>
          <a:p>
            <a:pPr>
              <a:lnSpc>
                <a:spcPct val="110000"/>
              </a:lnSpc>
              <a:defRPr sz="1500" b="0">
                <a:solidFill>
                  <a:srgbClr val="5C4B51"/>
                </a:solidFill>
                <a:latin typeface="PT Sans"/>
              </a:defRPr>
            </a:pPr>
            <a:r>
              <a:t>     c) Distract them from breathing altogether</a:t>
            </a:r>
          </a:p>
          <a:p>
            <a:pPr>
              <a:lnSpc>
                <a:spcPct val="110000"/>
              </a:lnSpc>
              <a:defRPr sz="1500" b="0">
                <a:solidFill>
                  <a:srgbClr val="5C4B51"/>
                </a:solidFill>
                <a:latin typeface="PT Sans"/>
              </a:defRPr>
            </a:pPr>
            <a:r>
              <a:t>     d) Measure their heart rate exactly</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rfweducators.netlify.app/lessons/breathing/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