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What would a forest do?</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bioinspiration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Living systems have developed many ways to adapt, cooperate and recover. Paying closer attention to these patterns can widen our thinking when the usual human answer is not enough. Nature will not hand us instructions. It can offer questions and principles worth testing.</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rfweducators.netlify.app/lessons/bioinspiration/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What the trees are doing</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At this time of year, many trees are letting go of leaves that have reached the end of their season.</a:t>
            </a:r>
          </a:p>
          <a:p>
            <a:pPr>
              <a:lnSpc>
                <a:spcPct val="112000"/>
              </a:lnSpc>
              <a:defRPr sz="1800" b="0">
                <a:solidFill>
                  <a:srgbClr val="5C4B51"/>
                </a:solidFill>
                <a:latin typeface="PT Sans"/>
              </a:defRPr>
            </a:pPr>
            <a:r>
              <a:t>2. Look through the window if you can see a tree, or bring to mind one that you know, and spend a moment noticing it.</a:t>
            </a:r>
          </a:p>
          <a:p>
            <a:pPr>
              <a:lnSpc>
                <a:spcPct val="112000"/>
              </a:lnSpc>
              <a:defRPr sz="1800" b="0">
                <a:solidFill>
                  <a:srgbClr val="5C4B51"/>
                </a:solidFill>
                <a:latin typeface="PT Sans"/>
              </a:defRPr>
            </a:pPr>
            <a:r>
              <a:t>3. Ask yourself quietly whether there is something small from this week that you are ready to put down, such as a worry you no longer need to carry or a plan that has already changed.</a:t>
            </a:r>
          </a:p>
          <a:p>
            <a:pPr>
              <a:lnSpc>
                <a:spcPct val="112000"/>
              </a:lnSpc>
              <a:defRPr sz="1800" b="0">
                <a:solidFill>
                  <a:srgbClr val="5C4B51"/>
                </a:solidFill>
                <a:latin typeface="PT Sans"/>
              </a:defRPr>
            </a:pPr>
            <a:r>
              <a:t>4. You do not need to find an answer or share anything aloud, because the question is enough for today.</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rfweducators.netlify.app/lessons/bioinspiration/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Where have people already borrowed an idea from nature in design, technology or community life?</a:t>
            </a:r>
          </a:p>
          <a:p>
            <a:pPr>
              <a:lnSpc>
                <a:spcPct val="122000"/>
              </a:lnSpc>
              <a:defRPr sz="2200" b="0">
                <a:solidFill>
                  <a:srgbClr val="171636"/>
                </a:solidFill>
                <a:latin typeface="PT Sans"/>
              </a:defRPr>
            </a:pPr>
            <a:r>
              <a:t>•   What might a river, flock or forest help us notice about responding to change?</a:t>
            </a:r>
          </a:p>
          <a:p>
            <a:pPr>
              <a:lnSpc>
                <a:spcPct val="122000"/>
              </a:lnSpc>
              <a:defRPr sz="2200" b="0">
                <a:solidFill>
                  <a:srgbClr val="171636"/>
                </a:solidFill>
                <a:latin typeface="PT Sans"/>
              </a:defRPr>
            </a:pPr>
            <a:r>
              <a:t>•   What are the limits of treating nature as a teacher?</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rfweducators.netlify.app/lessons/bioinspiration/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18 MIN</a:t>
            </a:r>
          </a:p>
          <a:p>
            <a:pPr>
              <a:defRPr sz="3000" b="1">
                <a:solidFill>
                  <a:srgbClr val="171636"/>
                </a:solidFill>
                <a:latin typeface="Quicksand"/>
              </a:defRPr>
            </a:pPr>
            <a:r>
              <a:t>Nature's advice panel</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Give each group a natural system to explore, such as a tree in autumn, a river, a flock, an ant colony, a coral reef or a seed in the soil.</a:t>
            </a:r>
          </a:p>
          <a:p>
            <a:pPr>
              <a:lnSpc>
                <a:spcPct val="116000"/>
              </a:lnSpc>
              <a:defRPr sz="1900" b="0">
                <a:solidFill>
                  <a:srgbClr val="5C4B51"/>
                </a:solidFill>
                <a:latin typeface="PT Sans"/>
              </a:defRPr>
            </a:pPr>
            <a:r>
              <a:t>2. Ask students to describe what it does before interpreting it. How does it respond to change, share resources or work with its surroundings?</a:t>
            </a:r>
          </a:p>
          <a:p>
            <a:pPr>
              <a:lnSpc>
                <a:spcPct val="116000"/>
              </a:lnSpc>
              <a:defRPr sz="1900" b="0">
                <a:solidFill>
                  <a:srgbClr val="5C4B51"/>
                </a:solidFill>
                <a:latin typeface="PT Sans"/>
              </a:defRPr>
            </a:pPr>
            <a:r>
              <a:t>3. Invite the group to name a possible principle in plain language, such as finding another route or sharing effort across a network.</a:t>
            </a:r>
          </a:p>
          <a:p>
            <a:pPr>
              <a:lnSpc>
                <a:spcPct val="116000"/>
              </a:lnSpc>
              <a:defRPr sz="1900" b="0">
                <a:solidFill>
                  <a:srgbClr val="5C4B51"/>
                </a:solidFill>
                <a:latin typeface="PT Sans"/>
              </a:defRPr>
            </a:pPr>
            <a:r>
              <a:t>4. Ask where that principle might be useful in an ordinary school week, and where the comparison stops being helpful.</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rfweducators.netlify.app/lessons/bioinspiration/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18 MIN</a:t>
            </a:r>
          </a:p>
          <a:p>
            <a:pPr>
              <a:defRPr sz="3000" b="1">
                <a:solidFill>
                  <a:srgbClr val="171636"/>
                </a:solidFill>
                <a:latin typeface="Quicksand"/>
              </a:defRPr>
            </a:pPr>
            <a:r>
              <a:t>Nature's advice panel</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Each group prepares one sentence beginning "We noticed..." and another beginning "This might invite people to..."</a:t>
            </a:r>
          </a:p>
          <a:p>
            <a:pPr>
              <a:lnSpc>
                <a:spcPct val="116000"/>
              </a:lnSpc>
              <a:defRPr sz="1900" b="0">
                <a:solidFill>
                  <a:srgbClr val="5C4B51"/>
                </a:solidFill>
                <a:latin typeface="PT Sans"/>
              </a:defRPr>
            </a:pPr>
            <a:r>
              <a:t>6. Gather the ideas without turning them into instructions. Several interpretations can sit beside one another.</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rfweducators.netlify.app/lessons/bioinspiration/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Which pattern from today would you like to keep thinking about, and what question does it leave you with?</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rfweducators.netlify.app/lessons/bioinspiration/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The living world continues around us whether or not we are paying attention. When you need another way of seeing a problem, you can begin by looking closely and asking what nature makes possible.</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rfweducators.netlify.app/lessons/bioinspiration/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How does the lesson define bioinspiration?</a:t>
            </a:r>
          </a:p>
          <a:p>
            <a:pPr>
              <a:lnSpc>
                <a:spcPct val="110000"/>
              </a:lnSpc>
              <a:defRPr sz="1500" b="0">
                <a:solidFill>
                  <a:srgbClr val="5C4B51"/>
                </a:solidFill>
                <a:latin typeface="PT Sans"/>
              </a:defRPr>
            </a:pPr>
            <a:r>
              <a:t>     a) Copying an animal's exact behaviour in detail</a:t>
            </a:r>
          </a:p>
          <a:p>
            <a:pPr>
              <a:lnSpc>
                <a:spcPct val="110000"/>
              </a:lnSpc>
              <a:defRPr sz="1500" b="0">
                <a:solidFill>
                  <a:srgbClr val="5C4B51"/>
                </a:solidFill>
                <a:latin typeface="PT Sans"/>
              </a:defRPr>
            </a:pPr>
            <a:r>
              <a:t>     b) Consciously looking to Nature as a source of guidance, insight, and innovation</a:t>
            </a:r>
          </a:p>
          <a:p>
            <a:pPr>
              <a:lnSpc>
                <a:spcPct val="110000"/>
              </a:lnSpc>
              <a:defRPr sz="1500" b="0">
                <a:solidFill>
                  <a:srgbClr val="5C4B51"/>
                </a:solidFill>
                <a:latin typeface="PT Sans"/>
              </a:defRPr>
            </a:pPr>
            <a:r>
              <a:t>     c) Studying nature purely to collect scientific data</a:t>
            </a:r>
          </a:p>
          <a:p>
            <a:pPr>
              <a:lnSpc>
                <a:spcPct val="110000"/>
              </a:lnSpc>
              <a:defRPr sz="1500" b="0">
                <a:solidFill>
                  <a:srgbClr val="5C4B51"/>
                </a:solidFill>
                <a:latin typeface="PT Sans"/>
              </a:defRPr>
            </a:pPr>
            <a:r>
              <a:t>     d) Avoiding technology in favour of the outdoors</a:t>
            </a:r>
          </a:p>
          <a:p>
            <a:pPr>
              <a:lnSpc>
                <a:spcPct val="110000"/>
              </a:lnSpc>
              <a:defRPr sz="1800" b="1">
                <a:solidFill>
                  <a:srgbClr val="171636"/>
                </a:solidFill>
                <a:latin typeface="Quicksand"/>
              </a:defRPr>
            </a:pPr>
            <a:r>
              <a:t>2. In the activity "Nature's advice panel", what do students do before interpreting their natural system?</a:t>
            </a:r>
          </a:p>
          <a:p>
            <a:pPr>
              <a:lnSpc>
                <a:spcPct val="110000"/>
              </a:lnSpc>
              <a:defRPr sz="1500" b="0">
                <a:solidFill>
                  <a:srgbClr val="5C4B51"/>
                </a:solidFill>
                <a:latin typeface="PT Sans"/>
              </a:defRPr>
            </a:pPr>
            <a:r>
              <a:t>     a) Describe what it does, such as how it responds to change</a:t>
            </a:r>
          </a:p>
          <a:p>
            <a:pPr>
              <a:lnSpc>
                <a:spcPct val="110000"/>
              </a:lnSpc>
              <a:defRPr sz="1500" b="0">
                <a:solidFill>
                  <a:srgbClr val="5C4B51"/>
                </a:solidFill>
                <a:latin typeface="PT Sans"/>
              </a:defRPr>
            </a:pPr>
            <a:r>
              <a:t>     b) Look up its scientific name</a:t>
            </a:r>
          </a:p>
          <a:p>
            <a:pPr>
              <a:lnSpc>
                <a:spcPct val="110000"/>
              </a:lnSpc>
              <a:defRPr sz="1500" b="0">
                <a:solidFill>
                  <a:srgbClr val="5C4B51"/>
                </a:solidFill>
                <a:latin typeface="PT Sans"/>
              </a:defRPr>
            </a:pPr>
            <a:r>
              <a:t>     c) Decide which human rule it proves</a:t>
            </a:r>
          </a:p>
          <a:p>
            <a:pPr>
              <a:lnSpc>
                <a:spcPct val="110000"/>
              </a:lnSpc>
              <a:defRPr sz="1500" b="0">
                <a:solidFill>
                  <a:srgbClr val="5C4B51"/>
                </a:solidFill>
                <a:latin typeface="PT Sans"/>
              </a:defRPr>
            </a:pPr>
            <a:r>
              <a:t>     d) Draw it from memory</a:t>
            </a:r>
          </a:p>
          <a:p>
            <a:pPr>
              <a:lnSpc>
                <a:spcPct val="110000"/>
              </a:lnSpc>
              <a:defRPr sz="1800" b="1">
                <a:solidFill>
                  <a:srgbClr val="171636"/>
                </a:solidFill>
                <a:latin typeface="Quicksand"/>
              </a:defRPr>
            </a:pPr>
            <a:r>
              <a:t>3. In the lesson, what might a forest show us?</a:t>
            </a:r>
          </a:p>
          <a:p>
            <a:pPr>
              <a:lnSpc>
                <a:spcPct val="110000"/>
              </a:lnSpc>
              <a:defRPr sz="1500" b="0">
                <a:solidFill>
                  <a:srgbClr val="5C4B51"/>
                </a:solidFill>
                <a:latin typeface="PT Sans"/>
              </a:defRPr>
            </a:pPr>
            <a:r>
              <a:t>     a) Speed</a:t>
            </a:r>
          </a:p>
          <a:p>
            <a:pPr>
              <a:lnSpc>
                <a:spcPct val="110000"/>
              </a:lnSpc>
              <a:defRPr sz="1500" b="0">
                <a:solidFill>
                  <a:srgbClr val="5C4B51"/>
                </a:solidFill>
                <a:latin typeface="PT Sans"/>
              </a:defRPr>
            </a:pPr>
            <a:r>
              <a:t>     b) Competition</a:t>
            </a:r>
          </a:p>
          <a:p>
            <a:pPr>
              <a:lnSpc>
                <a:spcPct val="110000"/>
              </a:lnSpc>
              <a:defRPr sz="1500" b="0">
                <a:solidFill>
                  <a:srgbClr val="5C4B51"/>
                </a:solidFill>
                <a:latin typeface="PT Sans"/>
              </a:defRPr>
            </a:pPr>
            <a:r>
              <a:t>     c) Interdependence</a:t>
            </a:r>
          </a:p>
          <a:p>
            <a:pPr>
              <a:lnSpc>
                <a:spcPct val="110000"/>
              </a:lnSpc>
              <a:defRPr sz="1500" b="0">
                <a:solidFill>
                  <a:srgbClr val="5C4B51"/>
                </a:solidFill>
                <a:latin typeface="PT Sans"/>
              </a:defRPr>
            </a:pPr>
            <a:r>
              <a:t>     d) Stillness</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rfweducators.netlify.app/lessons/bioinspiration/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