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463040" y="-2011680"/>
            <a:ext cx="4754880" cy="47548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Oval 3"/>
          <p:cNvSpPr/>
          <p:nvPr/>
        </p:nvSpPr>
        <p:spPr>
          <a:xfrm>
            <a:off x="9997135" y="4846320"/>
            <a:ext cx="3840480" cy="384048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5" name="Picture 4" descr="rfw-logo.png"/>
          <p:cNvPicPr>
            <a:picLocks noChangeAspect="1"/>
          </p:cNvPicPr>
          <p:nvPr/>
        </p:nvPicPr>
        <p:blipFill>
          <a:blip r:embed="rId2"/>
          <a:stretch>
            <a:fillRect/>
          </a:stretch>
        </p:blipFill>
        <p:spPr>
          <a:xfrm>
            <a:off x="822960" y="658368"/>
            <a:ext cx="1737360" cy="1190021"/>
          </a:xfrm>
          <a:prstGeom prst="rect">
            <a:avLst/>
          </a:prstGeom>
        </p:spPr>
      </p:pic>
      <p:sp>
        <p:nvSpPr>
          <p:cNvPr id="6" name="TextBox 5"/>
          <p:cNvSpPr txBox="1"/>
          <p:nvPr/>
        </p:nvSpPr>
        <p:spPr>
          <a:xfrm>
            <a:off x="841248" y="2286000"/>
            <a:ext cx="6126480" cy="457200"/>
          </a:xfrm>
          <a:prstGeom prst="rect">
            <a:avLst/>
          </a:prstGeom>
          <a:noFill/>
        </p:spPr>
        <p:txBody>
          <a:bodyPr wrap="square">
            <a:spAutoFit/>
          </a:bodyPr>
          <a:lstStyle/>
          <a:p>
            <a:pPr>
              <a:defRPr sz="1500" b="1">
                <a:solidFill>
                  <a:srgbClr val="F36D62"/>
                </a:solidFill>
                <a:latin typeface="Quicksand"/>
              </a:defRPr>
            </a:pPr>
            <a:r>
              <a:t>WHOLEBEING FOR EDUCATORS · LESSON</a:t>
            </a:r>
          </a:p>
        </p:txBody>
      </p:sp>
      <p:sp>
        <p:nvSpPr>
          <p:cNvPr id="7" name="Rectangle 6"/>
          <p:cNvSpPr/>
          <p:nvPr/>
        </p:nvSpPr>
        <p:spPr>
          <a:xfrm>
            <a:off x="896112" y="2743200"/>
            <a:ext cx="1371600" cy="50292"/>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22960" y="2926080"/>
            <a:ext cx="6126480" cy="1737360"/>
          </a:xfrm>
          <a:prstGeom prst="rect">
            <a:avLst/>
          </a:prstGeom>
          <a:noFill/>
        </p:spPr>
        <p:txBody>
          <a:bodyPr wrap="square" anchor="t">
            <a:spAutoFit/>
          </a:bodyPr>
          <a:lstStyle/>
          <a:p>
            <a:pPr>
              <a:lnSpc>
                <a:spcPct val="102000"/>
              </a:lnSpc>
              <a:defRPr sz="4000" b="1">
                <a:solidFill>
                  <a:srgbClr val="171636"/>
                </a:solidFill>
                <a:latin typeface="Quicksand"/>
              </a:defRPr>
            </a:pPr>
            <a:r>
              <a:t>Letting people be who they are</a:t>
            </a:r>
          </a:p>
        </p:txBody>
      </p:sp>
      <p:sp>
        <p:nvSpPr>
          <p:cNvPr id="9" name="TextBox 8"/>
          <p:cNvSpPr txBox="1"/>
          <p:nvPr/>
        </p:nvSpPr>
        <p:spPr>
          <a:xfrm>
            <a:off x="841248" y="4709160"/>
            <a:ext cx="6126480" cy="914400"/>
          </a:xfrm>
          <a:prstGeom prst="rect">
            <a:avLst/>
          </a:prstGeom>
          <a:noFill/>
        </p:spPr>
        <p:txBody>
          <a:bodyPr wrap="square">
            <a:spAutoFit/>
          </a:bodyPr>
          <a:lstStyle/>
          <a:p>
            <a:pPr>
              <a:lnSpc>
                <a:spcPct val="110000"/>
              </a:lnSpc>
              <a:defRPr sz="1900" b="0">
                <a:solidFill>
                  <a:srgbClr val="5C4B51"/>
                </a:solidFill>
                <a:latin typeface="PT Sans"/>
              </a:defRPr>
            </a:pPr>
            <a:r>
              <a:t>The skill of holding space · one class period · ages 13 to 18</a:t>
            </a:r>
          </a:p>
        </p:txBody>
      </p:sp>
      <p:sp>
        <p:nvSpPr>
          <p:cNvPr id="10" name="TextBox 9"/>
          <p:cNvSpPr txBox="1"/>
          <p:nvPr/>
        </p:nvSpPr>
        <p:spPr>
          <a:xfrm>
            <a:off x="841248" y="5559552"/>
            <a:ext cx="6126480" cy="731520"/>
          </a:xfrm>
          <a:prstGeom prst="rect">
            <a:avLst/>
          </a:prstGeom>
          <a:noFill/>
        </p:spPr>
        <p:txBody>
          <a:bodyPr wrap="square">
            <a:spAutoFit/>
          </a:bodyPr>
          <a:lstStyle/>
          <a:p>
            <a:pPr>
              <a:lnSpc>
                <a:spcPct val="105000"/>
              </a:lnSpc>
              <a:defRPr sz="1300" b="0">
                <a:solidFill>
                  <a:srgbClr val="5C4B51"/>
                </a:solidFill>
                <a:latin typeface="PT Sans"/>
              </a:defRPr>
            </a:pPr>
            <a:r>
              <a:t>Project or adapt these slides freely — the full plan is in the DOCX.</a:t>
            </a:r>
          </a:p>
        </p:txBody>
      </p:sp>
      <p:sp>
        <p:nvSpPr>
          <p:cNvPr id="11" name="Rounded Rectangle 10"/>
          <p:cNvSpPr/>
          <p:nvPr/>
        </p:nvSpPr>
        <p:spPr>
          <a:xfrm>
            <a:off x="7306056" y="1271016"/>
            <a:ext cx="4407408" cy="4407408"/>
          </a:xfrm>
          <a:prstGeom prst="roundRect">
            <a:avLst>
              <a:gd name="adj" fmla="val 12000"/>
            </a:avLst>
          </a:prstGeom>
          <a:solidFill>
            <a:srgbClr val="FFBEA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web.jpg"/>
          <p:cNvPicPr>
            <a:picLocks noChangeAspect="1"/>
          </p:cNvPicPr>
          <p:nvPr/>
        </p:nvPicPr>
        <p:blipFill>
          <a:blip r:embed="rId3"/>
          <a:stretch>
            <a:fillRect/>
          </a:stretch>
        </p:blipFill>
        <p:spPr>
          <a:xfrm>
            <a:off x="7452360" y="1417320"/>
            <a:ext cx="4114800" cy="4114800"/>
          </a:xfrm>
          <a:prstGeom prst="rect">
            <a:avLst/>
          </a:prstGeom>
          <a:ln w="50800">
            <a:solidFill>
              <a:srgbClr val="FFFFFF"/>
            </a:solidFill>
          </a:ln>
          <a:effectLst/>
        </p:spPr>
      </p:pic>
      <p:sp>
        <p:nvSpPr>
          <p:cNvPr id="13" name="TextBox 12"/>
          <p:cNvSpPr txBox="1"/>
          <p:nvPr/>
        </p:nvSpPr>
        <p:spPr>
          <a:xfrm>
            <a:off x="822960" y="6419088"/>
            <a:ext cx="10545775" cy="365760"/>
          </a:xfrm>
          <a:prstGeom prst="rect">
            <a:avLst/>
          </a:prstGeom>
          <a:noFill/>
        </p:spPr>
        <p:txBody>
          <a:bodyPr wrap="square">
            <a:spAutoFit/>
          </a:bodyPr>
          <a:lstStyle/>
          <a:p>
            <a:pPr>
              <a:defRPr sz="1200" b="0">
                <a:solidFill>
                  <a:srgbClr val="5C4B51"/>
                </a:solidFill>
                <a:latin typeface="PT Sans"/>
              </a:defRPr>
            </a:pPr>
            <a:r>
              <a:t>Recipes for Wellbeing · CC BY-NC 4.0 · free for classroom use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THE BIG IDEA</a:t>
            </a:r>
          </a:p>
        </p:txBody>
      </p:sp>
      <p:sp>
        <p:nvSpPr>
          <p:cNvPr id="5" name="Rounded Rectangle 4"/>
          <p:cNvSpPr/>
          <p:nvPr/>
        </p:nvSpPr>
        <p:spPr>
          <a:xfrm>
            <a:off x="822960" y="2148840"/>
            <a:ext cx="10543032" cy="3611880"/>
          </a:xfrm>
          <a:prstGeom prst="round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560320"/>
            <a:ext cx="9601200" cy="2926080"/>
          </a:xfrm>
          <a:prstGeom prst="rect">
            <a:avLst/>
          </a:prstGeom>
          <a:noFill/>
        </p:spPr>
        <p:txBody>
          <a:bodyPr wrap="square">
            <a:spAutoFit/>
          </a:bodyPr>
          <a:lstStyle/>
          <a:p>
            <a:pPr>
              <a:lnSpc>
                <a:spcPct val="114000"/>
              </a:lnSpc>
              <a:defRPr sz="2200" b="0">
                <a:solidFill>
                  <a:srgbClr val="5C4B51"/>
                </a:solidFill>
                <a:latin typeface="PT Sans"/>
              </a:defRPr>
            </a:pPr>
            <a:r>
              <a:t>When someone tells us how they are, it can be tempting to answer with advice or a story of our own. Acceptance begins by staying with the person in front of us and allowing their experience to be what it is. We can still disagree or name harm. We listen first, then decide what should happen next.</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rfweducators.netlify.app/lessons/acceptance/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OPENER</a:t>
            </a:r>
          </a:p>
          <a:p>
            <a:pPr>
              <a:defRPr sz="3000" b="1">
                <a:solidFill>
                  <a:srgbClr val="171636"/>
                </a:solidFill>
                <a:latin typeface="Quicksand"/>
              </a:defRPr>
            </a:pPr>
            <a:r>
              <a:t>Inner weather report</a:t>
            </a:r>
          </a:p>
        </p:txBody>
      </p:sp>
      <p:sp>
        <p:nvSpPr>
          <p:cNvPr id="5" name="Rounded Rectangle 4"/>
          <p:cNvSpPr/>
          <p:nvPr/>
        </p:nvSpPr>
        <p:spPr>
          <a:xfrm>
            <a:off x="676656" y="2048255"/>
            <a:ext cx="3950208" cy="3950208"/>
          </a:xfrm>
          <a:prstGeom prst="roundRect">
            <a:avLst>
              <a:gd name="adj" fmla="val 12000"/>
            </a:avLst>
          </a:prstGeom>
          <a:solidFill>
            <a:srgbClr val="8CBE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web.jpg"/>
          <p:cNvPicPr>
            <a:picLocks noChangeAspect="1"/>
          </p:cNvPicPr>
          <p:nvPr/>
        </p:nvPicPr>
        <p:blipFill>
          <a:blip r:embed="rId2"/>
          <a:stretch>
            <a:fillRect/>
          </a:stretch>
        </p:blipFill>
        <p:spPr>
          <a:xfrm>
            <a:off x="822960" y="2194560"/>
            <a:ext cx="3657600" cy="3657600"/>
          </a:xfrm>
          <a:prstGeom prst="rect">
            <a:avLst/>
          </a:prstGeom>
          <a:ln w="50800">
            <a:solidFill>
              <a:srgbClr val="FFFFFF"/>
            </a:solidFill>
          </a:ln>
          <a:effectLst/>
        </p:spPr>
      </p:pic>
      <p:sp>
        <p:nvSpPr>
          <p:cNvPr id="7" name="TextBox 6"/>
          <p:cNvSpPr txBox="1"/>
          <p:nvPr/>
        </p:nvSpPr>
        <p:spPr>
          <a:xfrm>
            <a:off x="4892040" y="2194560"/>
            <a:ext cx="6537960" cy="3931920"/>
          </a:xfrm>
          <a:prstGeom prst="rect">
            <a:avLst/>
          </a:prstGeom>
          <a:noFill/>
        </p:spPr>
        <p:txBody>
          <a:bodyPr wrap="square">
            <a:spAutoFit/>
          </a:bodyPr>
          <a:lstStyle/>
          <a:p>
            <a:pPr>
              <a:lnSpc>
                <a:spcPct val="112000"/>
              </a:lnSpc>
              <a:defRPr sz="1800" b="0">
                <a:solidFill>
                  <a:srgbClr val="5C4B51"/>
                </a:solidFill>
                <a:latin typeface="PT Sans"/>
              </a:defRPr>
            </a:pPr>
            <a:r>
              <a:t>1. If the way you feel right now were weather, what would it be: clear, cloudy, warm, windy or something else?</a:t>
            </a:r>
          </a:p>
          <a:p>
            <a:pPr>
              <a:lnSpc>
                <a:spcPct val="112000"/>
              </a:lnSpc>
              <a:defRPr sz="1800" b="0">
                <a:solidFill>
                  <a:srgbClr val="5C4B51"/>
                </a:solidFill>
                <a:latin typeface="PT Sans"/>
              </a:defRPr>
            </a:pPr>
            <a:r>
              <a:t>2. Find one word without trying to improve the forecast, because uncomfortable weather belongs here as much as comfortable weather does.</a:t>
            </a:r>
          </a:p>
          <a:p>
            <a:pPr>
              <a:lnSpc>
                <a:spcPct val="112000"/>
              </a:lnSpc>
              <a:defRPr sz="1800" b="0">
                <a:solidFill>
                  <a:srgbClr val="5C4B51"/>
                </a:solidFill>
                <a:latin typeface="PT Sans"/>
              </a:defRPr>
            </a:pPr>
            <a:r>
              <a:t>3. When I reach your row, you can offer your word, say "pass", or shake your head, and I will move on. You will not be asked to explain it.</a:t>
            </a:r>
          </a:p>
          <a:p>
            <a:pPr>
              <a:lnSpc>
                <a:spcPct val="112000"/>
              </a:lnSpc>
              <a:defRPr sz="1800" b="0">
                <a:solidFill>
                  <a:srgbClr val="5C4B51"/>
                </a:solidFill>
                <a:latin typeface="PT Sans"/>
              </a:defRPr>
            </a:pPr>
            <a:r>
              <a:t>4. Notice how much can be present in one room, and let every answer remain as it is.</a:t>
            </a:r>
          </a:p>
        </p:txBody>
      </p:sp>
      <p:pic>
        <p:nvPicPr>
          <p:cNvPr id="8" name="Picture 7" descr="rfw-logo.png"/>
          <p:cNvPicPr>
            <a:picLocks noChangeAspect="1"/>
          </p:cNvPicPr>
          <p:nvPr/>
        </p:nvPicPr>
        <p:blipFill>
          <a:blip r:embed="rId3"/>
          <a:stretch>
            <a:fillRect/>
          </a:stretch>
        </p:blipFill>
        <p:spPr>
          <a:xfrm>
            <a:off x="457200" y="6419088"/>
            <a:ext cx="868680" cy="595010"/>
          </a:xfrm>
          <a:prstGeom prst="rect">
            <a:avLst/>
          </a:prstGeom>
        </p:spPr>
      </p:pic>
      <p:sp>
        <p:nvSpPr>
          <p:cNvPr id="9" name="TextBox 8"/>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rfweducators.netlify.app/lessons/acceptance/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TALK ABOUT IT</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22000"/>
              </a:lnSpc>
              <a:defRPr sz="2200" b="0">
                <a:solidFill>
                  <a:srgbClr val="171636"/>
                </a:solidFill>
                <a:latin typeface="PT Sans"/>
              </a:defRPr>
            </a:pPr>
            <a:r>
              <a:t>•   What can you see or hear when someone is giving another person their full attention?</a:t>
            </a:r>
          </a:p>
          <a:p>
            <a:pPr>
              <a:lnSpc>
                <a:spcPct val="122000"/>
              </a:lnSpc>
              <a:defRPr sz="2200" b="0">
                <a:solidFill>
                  <a:srgbClr val="171636"/>
                </a:solidFill>
                <a:latin typeface="PT Sans"/>
              </a:defRPr>
            </a:pPr>
            <a:r>
              <a:t>•   Why might we rush to offer advice before we know whether it is wanted?</a:t>
            </a:r>
          </a:p>
          <a:p>
            <a:pPr>
              <a:lnSpc>
                <a:spcPct val="122000"/>
              </a:lnSpc>
              <a:defRPr sz="2200" b="0">
                <a:solidFill>
                  <a:srgbClr val="171636"/>
                </a:solidFill>
                <a:latin typeface="PT Sans"/>
              </a:defRPr>
            </a:pPr>
            <a:r>
              <a:t>•   How can we accept someone's feelings while still keeping a boundary or disagreeing with their behaviour?</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rfweducators.netlify.app/lessons/acceptance/</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15 MIN</a:t>
            </a:r>
          </a:p>
          <a:p>
            <a:pPr>
              <a:defRPr sz="3000" b="1">
                <a:solidFill>
                  <a:srgbClr val="171636"/>
                </a:solidFill>
                <a:latin typeface="Quicksand"/>
              </a:defRPr>
            </a:pPr>
            <a:r>
              <a:t>Just listen</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1. Arrange pairs, with a trio if needed, and explain that the listener's task is to pay attention without giving advice, comparing experiences or taking over.</a:t>
            </a:r>
          </a:p>
          <a:p>
            <a:pPr>
              <a:lnSpc>
                <a:spcPct val="116000"/>
              </a:lnSpc>
              <a:defRPr sz="1900" b="0">
                <a:solidFill>
                  <a:srgbClr val="5C4B51"/>
                </a:solidFill>
                <a:latin typeface="PT Sans"/>
              </a:defRPr>
            </a:pPr>
            <a:r>
              <a:t>2. Offer a low-disclosure topic, such as something ordinary you are looking forward to. Students can keep it light, choose another safe topic or pass.</a:t>
            </a:r>
          </a:p>
          <a:p>
            <a:pPr>
              <a:lnSpc>
                <a:spcPct val="116000"/>
              </a:lnSpc>
              <a:defRPr sz="1900" b="0">
                <a:solidFill>
                  <a:srgbClr val="5C4B51"/>
                </a:solidFill>
                <a:latin typeface="PT Sans"/>
              </a:defRPr>
            </a:pPr>
            <a:r>
              <a:t>3. Partner A speaks for 90 seconds while Partner B listens. Keep the time and give a gentle signal at the end.</a:t>
            </a:r>
          </a:p>
          <a:p>
            <a:pPr>
              <a:lnSpc>
                <a:spcPct val="116000"/>
              </a:lnSpc>
              <a:defRPr sz="1900" b="0">
                <a:solidFill>
                  <a:srgbClr val="5C4B51"/>
                </a:solidFill>
                <a:latin typeface="PT Sans"/>
              </a:defRPr>
            </a:pPr>
            <a:r>
              <a:t>4. Swap roles, inviting each listener to notice any urge to interrupt, fix or compare without acting on it.</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rfweducators.netlify.app/lessons/acceptance/</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ACTIVITY · 15 MIN</a:t>
            </a:r>
          </a:p>
          <a:p>
            <a:pPr>
              <a:defRPr sz="3000" b="1">
                <a:solidFill>
                  <a:srgbClr val="171636"/>
                </a:solidFill>
                <a:latin typeface="Quicksand"/>
              </a:defRPr>
            </a:pPr>
            <a:r>
              <a:t>Just listen</a:t>
            </a:r>
          </a:p>
        </p:txBody>
      </p:sp>
      <p:sp>
        <p:nvSpPr>
          <p:cNvPr id="5" name="TextBox 4"/>
          <p:cNvSpPr txBox="1"/>
          <p:nvPr/>
        </p:nvSpPr>
        <p:spPr>
          <a:xfrm>
            <a:off x="822960" y="2194560"/>
            <a:ext cx="10515600" cy="3840480"/>
          </a:xfrm>
          <a:prstGeom prst="rect">
            <a:avLst/>
          </a:prstGeom>
          <a:noFill/>
        </p:spPr>
        <p:txBody>
          <a:bodyPr wrap="square">
            <a:spAutoFit/>
          </a:bodyPr>
          <a:lstStyle/>
          <a:p>
            <a:pPr>
              <a:lnSpc>
                <a:spcPct val="116000"/>
              </a:lnSpc>
              <a:defRPr sz="1900" b="0">
                <a:solidFill>
                  <a:srgbClr val="5C4B51"/>
                </a:solidFill>
                <a:latin typeface="PT Sans"/>
              </a:defRPr>
            </a:pPr>
            <a:r>
              <a:t>5. Ask pairs to discuss the experience rather than repeat the content. What helped the listening feel attentive, and what made it difficult?</a:t>
            </a:r>
          </a:p>
          <a:p>
            <a:pPr>
              <a:lnSpc>
                <a:spcPct val="116000"/>
              </a:lnSpc>
              <a:defRPr sz="1900" b="0">
                <a:solidFill>
                  <a:srgbClr val="5C4B51"/>
                </a:solidFill>
                <a:latin typeface="PT Sans"/>
              </a:defRPr>
            </a:pPr>
            <a:r>
              <a:t>6. Gather general observations, then ask what a listener could say if they were unsure whether the speaker wanted comfort, advice or practical help.</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rfweducators.netlify.app/lessons/acceptance/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REFLECT</a:t>
            </a:r>
          </a:p>
        </p:txBody>
      </p:sp>
      <p:sp>
        <p:nvSpPr>
          <p:cNvPr id="5" name="Rounded Rectangle 4"/>
          <p:cNvSpPr/>
          <p:nvPr/>
        </p:nvSpPr>
        <p:spPr>
          <a:xfrm>
            <a:off x="822960" y="2286000"/>
            <a:ext cx="10543032" cy="2834640"/>
          </a:xfrm>
          <a:prstGeom prst="roundRect">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80160" y="2743200"/>
            <a:ext cx="9601200" cy="2011680"/>
          </a:xfrm>
          <a:prstGeom prst="rect">
            <a:avLst/>
          </a:prstGeom>
          <a:noFill/>
        </p:spPr>
        <p:txBody>
          <a:bodyPr wrap="square">
            <a:spAutoFit/>
          </a:bodyPr>
          <a:lstStyle/>
          <a:p>
            <a:pPr>
              <a:lnSpc>
                <a:spcPct val="114000"/>
              </a:lnSpc>
              <a:defRPr sz="2300" b="0">
                <a:solidFill>
                  <a:srgbClr val="171636"/>
                </a:solidFill>
                <a:latin typeface="PT Sans"/>
              </a:defRPr>
            </a:pPr>
            <a:r>
              <a:t>Bring to mind a time when someone listened without trying to change how you felt. Without recording any private details, note what they did and where you might offer the same quality of attention this week.</a:t>
            </a:r>
          </a:p>
        </p:txBody>
      </p:sp>
      <p:pic>
        <p:nvPicPr>
          <p:cNvPr id="7" name="Picture 6" descr="rfw-logo.png"/>
          <p:cNvPicPr>
            <a:picLocks noChangeAspect="1"/>
          </p:cNvPicPr>
          <p:nvPr/>
        </p:nvPicPr>
        <p:blipFill>
          <a:blip r:embed="rId2"/>
          <a:stretch>
            <a:fillRect/>
          </a:stretch>
        </p:blipFill>
        <p:spPr>
          <a:xfrm>
            <a:off x="457200" y="6419088"/>
            <a:ext cx="868680" cy="595010"/>
          </a:xfrm>
          <a:prstGeom prst="rect">
            <a:avLst/>
          </a:prstGeom>
        </p:spPr>
      </p:pic>
      <p:sp>
        <p:nvSpPr>
          <p:cNvPr id="8" name="TextBox 7"/>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rfweducators.netlify.app/lessons/acceptance/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DF8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Oval 2"/>
          <p:cNvSpPr/>
          <p:nvPr/>
        </p:nvSpPr>
        <p:spPr>
          <a:xfrm>
            <a:off x="-1280160" y="4114800"/>
            <a:ext cx="4206240" cy="4206240"/>
          </a:xfrm>
          <a:prstGeom prst="ellipse">
            <a:avLst/>
          </a:prstGeom>
          <a:solidFill>
            <a:srgbClr val="FDF2F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1463040" y="2194560"/>
            <a:ext cx="9235440" cy="2468880"/>
          </a:xfrm>
          <a:prstGeom prst="rect">
            <a:avLst/>
          </a:prstGeom>
          <a:noFill/>
        </p:spPr>
        <p:txBody>
          <a:bodyPr wrap="square" anchor="ctr">
            <a:spAutoFit/>
          </a:bodyPr>
          <a:lstStyle/>
          <a:p>
            <a:pPr algn="ctr">
              <a:lnSpc>
                <a:spcPct val="112000"/>
              </a:lnSpc>
              <a:defRPr sz="2500" b="1">
                <a:solidFill>
                  <a:srgbClr val="171636"/>
                </a:solidFill>
                <a:latin typeface="Quicksand"/>
              </a:defRPr>
            </a:pPr>
            <a:r>
              <a:t>The weather in someone else's day is theirs. We can make room for them to describe it, and ask what kind of support would be welcome before we offer an answer.</a:t>
            </a:r>
          </a:p>
        </p:txBody>
      </p:sp>
      <p:pic>
        <p:nvPicPr>
          <p:cNvPr id="5" name="Picture 4" descr="rfw-logo.png"/>
          <p:cNvPicPr>
            <a:picLocks noChangeAspect="1"/>
          </p:cNvPicPr>
          <p:nvPr/>
        </p:nvPicPr>
        <p:blipFill>
          <a:blip r:embed="rId2"/>
          <a:stretch>
            <a:fillRect/>
          </a:stretch>
        </p:blipFill>
        <p:spPr>
          <a:xfrm>
            <a:off x="5227167" y="5166360"/>
            <a:ext cx="1737360" cy="1190021"/>
          </a:xfrm>
          <a:prstGeom prst="rect">
            <a:avLst/>
          </a:prstGeom>
        </p:spPr>
      </p:pic>
      <p:sp>
        <p:nvSpPr>
          <p:cNvPr id="6" name="TextBox 5"/>
          <p:cNvSpPr txBox="1"/>
          <p:nvPr/>
        </p:nvSpPr>
        <p:spPr>
          <a:xfrm>
            <a:off x="822960" y="6419088"/>
            <a:ext cx="10545775" cy="365760"/>
          </a:xfrm>
          <a:prstGeom prst="rect">
            <a:avLst/>
          </a:prstGeom>
          <a:noFill/>
        </p:spPr>
        <p:txBody>
          <a:bodyPr wrap="square">
            <a:spAutoFit/>
          </a:bodyPr>
          <a:lstStyle/>
          <a:p>
            <a:pPr algn="ctr">
              <a:defRPr sz="1200" b="0">
                <a:solidFill>
                  <a:srgbClr val="5C4B51"/>
                </a:solidFill>
                <a:latin typeface="PT Sans"/>
              </a:defRPr>
            </a:pPr>
            <a:r>
              <a:t>Recipes for Wellbeing · CC BY-NC 4.0 · free for classroom use   ·   rfweducators.netlify.app/lessons/acceptance/</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256032" cy="6858000"/>
          </a:xfrm>
          <a:prstGeom prst="rect">
            <a:avLst/>
          </a:prstGeom>
          <a:solidFill>
            <a:srgbClr val="F36D6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566928"/>
            <a:ext cx="10545775" cy="1463040"/>
          </a:xfrm>
          <a:prstGeom prst="rect">
            <a:avLst/>
          </a:prstGeom>
          <a:noFill/>
        </p:spPr>
        <p:txBody>
          <a:bodyPr wrap="square">
            <a:spAutoFit/>
          </a:bodyPr>
          <a:lstStyle/>
          <a:p>
            <a:pPr>
              <a:defRPr sz="1500" b="1">
                <a:solidFill>
                  <a:srgbClr val="F36D62"/>
                </a:solidFill>
                <a:latin typeface="Quicksand"/>
              </a:defRPr>
            </a:pPr>
            <a:r>
              <a:t>BEFORE YOU GO</a:t>
            </a:r>
          </a:p>
          <a:p>
            <a:pPr>
              <a:defRPr sz="3000" b="1">
                <a:solidFill>
                  <a:srgbClr val="171636"/>
                </a:solidFill>
                <a:latin typeface="Quicksand"/>
              </a:defRPr>
            </a:pPr>
            <a:r>
              <a:t>Exit ticket</a:t>
            </a:r>
          </a:p>
        </p:txBody>
      </p:sp>
      <p:sp>
        <p:nvSpPr>
          <p:cNvPr id="5" name="TextBox 4"/>
          <p:cNvSpPr txBox="1"/>
          <p:nvPr/>
        </p:nvSpPr>
        <p:spPr>
          <a:xfrm>
            <a:off x="822960" y="2148840"/>
            <a:ext cx="10515600" cy="3931920"/>
          </a:xfrm>
          <a:prstGeom prst="rect">
            <a:avLst/>
          </a:prstGeom>
          <a:noFill/>
        </p:spPr>
        <p:txBody>
          <a:bodyPr wrap="square">
            <a:spAutoFit/>
          </a:bodyPr>
          <a:lstStyle/>
          <a:p>
            <a:pPr>
              <a:lnSpc>
                <a:spcPct val="110000"/>
              </a:lnSpc>
              <a:defRPr sz="1800" b="1">
                <a:solidFill>
                  <a:srgbClr val="171636"/>
                </a:solidFill>
                <a:latin typeface="Quicksand"/>
              </a:defRPr>
            </a:pPr>
            <a:r>
              <a:t>1. What does "holding space" for someone mean?</a:t>
            </a:r>
          </a:p>
          <a:p>
            <a:pPr>
              <a:lnSpc>
                <a:spcPct val="110000"/>
              </a:lnSpc>
              <a:defRPr sz="1500" b="0">
                <a:solidFill>
                  <a:srgbClr val="5C4B51"/>
                </a:solidFill>
                <a:latin typeface="PT Sans"/>
              </a:defRPr>
            </a:pPr>
            <a:r>
              <a:t>     a) Giving them advice as soon as possible</a:t>
            </a:r>
          </a:p>
          <a:p>
            <a:pPr>
              <a:lnSpc>
                <a:spcPct val="110000"/>
              </a:lnSpc>
              <a:defRPr sz="1500" b="0">
                <a:solidFill>
                  <a:srgbClr val="5C4B51"/>
                </a:solidFill>
                <a:latin typeface="PT Sans"/>
              </a:defRPr>
            </a:pPr>
            <a:r>
              <a:t>     b) Being properly present with someone without judging, fixing, or making it about you</a:t>
            </a:r>
          </a:p>
          <a:p>
            <a:pPr>
              <a:lnSpc>
                <a:spcPct val="110000"/>
              </a:lnSpc>
              <a:defRPr sz="1500" b="0">
                <a:solidFill>
                  <a:srgbClr val="5C4B51"/>
                </a:solidFill>
                <a:latin typeface="PT Sans"/>
              </a:defRPr>
            </a:pPr>
            <a:r>
              <a:t>     c) Waiting for them to finish so you can share a similar story</a:t>
            </a:r>
          </a:p>
          <a:p>
            <a:pPr>
              <a:lnSpc>
                <a:spcPct val="110000"/>
              </a:lnSpc>
              <a:defRPr sz="1500" b="0">
                <a:solidFill>
                  <a:srgbClr val="5C4B51"/>
                </a:solidFill>
                <a:latin typeface="PT Sans"/>
              </a:defRPr>
            </a:pPr>
            <a:r>
              <a:t>     d) Telling them what to do to feel better</a:t>
            </a:r>
          </a:p>
          <a:p>
            <a:pPr>
              <a:lnSpc>
                <a:spcPct val="110000"/>
              </a:lnSpc>
              <a:defRPr sz="1800" b="1">
                <a:solidFill>
                  <a:srgbClr val="171636"/>
                </a:solidFill>
                <a:latin typeface="Quicksand"/>
              </a:defRPr>
            </a:pPr>
            <a:r>
              <a:t>2. According to the lesson, what can it be tempting to do when someone tells us how they are?</a:t>
            </a:r>
          </a:p>
          <a:p>
            <a:pPr>
              <a:lnSpc>
                <a:spcPct val="110000"/>
              </a:lnSpc>
              <a:defRPr sz="1500" b="0">
                <a:solidFill>
                  <a:srgbClr val="5C4B51"/>
                </a:solidFill>
                <a:latin typeface="PT Sans"/>
              </a:defRPr>
            </a:pPr>
            <a:r>
              <a:t>     a) Stay silent for the whole conversation</a:t>
            </a:r>
          </a:p>
          <a:p>
            <a:pPr>
              <a:lnSpc>
                <a:spcPct val="110000"/>
              </a:lnSpc>
              <a:defRPr sz="1500" b="0">
                <a:solidFill>
                  <a:srgbClr val="5C4B51"/>
                </a:solidFill>
                <a:latin typeface="PT Sans"/>
              </a:defRPr>
            </a:pPr>
            <a:r>
              <a:t>     b) Change the subject to something lighter</a:t>
            </a:r>
          </a:p>
          <a:p>
            <a:pPr>
              <a:lnSpc>
                <a:spcPct val="110000"/>
              </a:lnSpc>
              <a:defRPr sz="1500" b="0">
                <a:solidFill>
                  <a:srgbClr val="5C4B51"/>
                </a:solidFill>
                <a:latin typeface="PT Sans"/>
              </a:defRPr>
            </a:pPr>
            <a:r>
              <a:t>     c) Leave them to work it out alone</a:t>
            </a:r>
          </a:p>
          <a:p>
            <a:pPr>
              <a:lnSpc>
                <a:spcPct val="110000"/>
              </a:lnSpc>
              <a:defRPr sz="1500" b="0">
                <a:solidFill>
                  <a:srgbClr val="5C4B51"/>
                </a:solidFill>
                <a:latin typeface="PT Sans"/>
              </a:defRPr>
            </a:pPr>
            <a:r>
              <a:t>     d) Answer with advice or a story of our own</a:t>
            </a:r>
          </a:p>
          <a:p>
            <a:pPr>
              <a:lnSpc>
                <a:spcPct val="110000"/>
              </a:lnSpc>
              <a:defRPr sz="1800" b="1">
                <a:solidFill>
                  <a:srgbClr val="171636"/>
                </a:solidFill>
                <a:latin typeface="Quicksand"/>
              </a:defRPr>
            </a:pPr>
            <a:r>
              <a:t>3. In the "Just listen" activity, what was the one rule for the listener?</a:t>
            </a:r>
          </a:p>
          <a:p>
            <a:pPr>
              <a:lnSpc>
                <a:spcPct val="110000"/>
              </a:lnSpc>
              <a:defRPr sz="1500" b="0">
                <a:solidFill>
                  <a:srgbClr val="5C4B51"/>
                </a:solidFill>
                <a:latin typeface="PT Sans"/>
              </a:defRPr>
            </a:pPr>
            <a:r>
              <a:t>     a) Ask as many questions as possible</a:t>
            </a:r>
          </a:p>
          <a:p>
            <a:pPr>
              <a:lnSpc>
                <a:spcPct val="110000"/>
              </a:lnSpc>
              <a:defRPr sz="1500" b="0">
                <a:solidFill>
                  <a:srgbClr val="5C4B51"/>
                </a:solidFill>
                <a:latin typeface="PT Sans"/>
              </a:defRPr>
            </a:pPr>
            <a:r>
              <a:t>     b) Give quiet, gentle advice</a:t>
            </a:r>
          </a:p>
          <a:p>
            <a:pPr>
              <a:lnSpc>
                <a:spcPct val="110000"/>
              </a:lnSpc>
              <a:defRPr sz="1500" b="0">
                <a:solidFill>
                  <a:srgbClr val="5C4B51"/>
                </a:solidFill>
                <a:latin typeface="PT Sans"/>
              </a:defRPr>
            </a:pPr>
            <a:r>
              <a:t>     c) Listen only, with no advice, comparing, or fixing</a:t>
            </a:r>
          </a:p>
          <a:p>
            <a:pPr>
              <a:lnSpc>
                <a:spcPct val="110000"/>
              </a:lnSpc>
              <a:defRPr sz="1500" b="0">
                <a:solidFill>
                  <a:srgbClr val="5C4B51"/>
                </a:solidFill>
                <a:latin typeface="PT Sans"/>
              </a:defRPr>
            </a:pPr>
            <a:r>
              <a:t>     d) Repeat back everything word for word</a:t>
            </a:r>
          </a:p>
        </p:txBody>
      </p:sp>
      <p:pic>
        <p:nvPicPr>
          <p:cNvPr id="6" name="Picture 5" descr="rfw-logo.png"/>
          <p:cNvPicPr>
            <a:picLocks noChangeAspect="1"/>
          </p:cNvPicPr>
          <p:nvPr/>
        </p:nvPicPr>
        <p:blipFill>
          <a:blip r:embed="rId2"/>
          <a:stretch>
            <a:fillRect/>
          </a:stretch>
        </p:blipFill>
        <p:spPr>
          <a:xfrm>
            <a:off x="457200" y="6419088"/>
            <a:ext cx="868680" cy="595010"/>
          </a:xfrm>
          <a:prstGeom prst="rect">
            <a:avLst/>
          </a:prstGeom>
        </p:spPr>
      </p:pic>
      <p:sp>
        <p:nvSpPr>
          <p:cNvPr id="7" name="TextBox 6"/>
          <p:cNvSpPr txBox="1"/>
          <p:nvPr/>
        </p:nvSpPr>
        <p:spPr>
          <a:xfrm>
            <a:off x="1554480" y="6446520"/>
            <a:ext cx="10149840" cy="320040"/>
          </a:xfrm>
          <a:prstGeom prst="rect">
            <a:avLst/>
          </a:prstGeom>
          <a:noFill/>
        </p:spPr>
        <p:txBody>
          <a:bodyPr wrap="square">
            <a:spAutoFit/>
          </a:bodyPr>
          <a:lstStyle/>
          <a:p>
            <a:pPr>
              <a:defRPr sz="1000" b="0">
                <a:solidFill>
                  <a:srgbClr val="5C4B51"/>
                </a:solidFill>
                <a:latin typeface="PT Sans"/>
              </a:defRPr>
            </a:pPr>
            <a:r>
              <a:t>Recipes for Wellbeing · CC BY-NC 4.0 · free for classroom use   ·   rfweducators.netlify.app/lessons/acceptance/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