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7.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554480" y="-210312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058400" y="4023360"/>
            <a:ext cx="4023360" cy="402336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4998567" y="502920"/>
            <a:ext cx="2194560" cy="1503184"/>
          </a:xfrm>
          <a:prstGeom prst="rect">
            <a:avLst/>
          </a:prstGeom>
        </p:spPr>
      </p:pic>
      <p:sp>
        <p:nvSpPr>
          <p:cNvPr id="6" name="TextBox 5"/>
          <p:cNvSpPr txBox="1"/>
          <p:nvPr/>
        </p:nvSpPr>
        <p:spPr>
          <a:xfrm>
            <a:off x="914400" y="1965960"/>
            <a:ext cx="10362895" cy="1737360"/>
          </a:xfrm>
          <a:prstGeom prst="rect">
            <a:avLst/>
          </a:prstGeom>
          <a:noFill/>
        </p:spPr>
        <p:txBody>
          <a:bodyPr wrap="square">
            <a:spAutoFit/>
          </a:bodyPr>
          <a:lstStyle/>
          <a:p>
            <a:pPr algn="ctr">
              <a:defRPr sz="5200" b="1">
                <a:solidFill>
                  <a:srgbClr val="171636"/>
                </a:solidFill>
                <a:latin typeface="Quicksand"/>
              </a:defRPr>
            </a:pPr>
            <a:r>
              <a:t>Five-Minute Practice Cards</a:t>
            </a:r>
          </a:p>
          <a:p>
            <a:pPr algn="ctr">
              <a:defRPr sz="1900" b="0">
                <a:solidFill>
                  <a:srgbClr val="5C4B51"/>
                </a:solidFill>
                <a:latin typeface="PT Sans"/>
              </a:defRPr>
            </a:pPr>
            <a:r>
              <a:t>52 classroom micro-practices · Recipes for Wellbeing · CC BY-NC 4.0</a:t>
            </a:r>
          </a:p>
        </p:txBody>
      </p:sp>
      <p:sp>
        <p:nvSpPr>
          <p:cNvPr id="7" name="Rectangle 6"/>
          <p:cNvSpPr/>
          <p:nvPr/>
        </p:nvSpPr>
        <p:spPr>
          <a:xfrm>
            <a:off x="5181447" y="3639312"/>
            <a:ext cx="1828800" cy="4572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2017623" y="4151376"/>
            <a:ext cx="1984248" cy="198424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web.jpg"/>
          <p:cNvPicPr>
            <a:picLocks noChangeAspect="1"/>
          </p:cNvPicPr>
          <p:nvPr/>
        </p:nvPicPr>
        <p:blipFill>
          <a:blip r:embed="rId3"/>
          <a:stretch>
            <a:fillRect/>
          </a:stretch>
        </p:blipFill>
        <p:spPr>
          <a:xfrm>
            <a:off x="2163927" y="4297680"/>
            <a:ext cx="1691640" cy="1691640"/>
          </a:xfrm>
          <a:prstGeom prst="rect">
            <a:avLst/>
          </a:prstGeom>
          <a:ln w="50800">
            <a:solidFill>
              <a:srgbClr val="FFFFFF"/>
            </a:solidFill>
          </a:ln>
          <a:effectLst/>
        </p:spPr>
      </p:pic>
      <p:sp>
        <p:nvSpPr>
          <p:cNvPr id="10" name="Rounded Rectangle 9"/>
          <p:cNvSpPr/>
          <p:nvPr/>
        </p:nvSpPr>
        <p:spPr>
          <a:xfrm>
            <a:off x="4075023" y="4151376"/>
            <a:ext cx="1984248" cy="198424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eb.jpg"/>
          <p:cNvPicPr>
            <a:picLocks noChangeAspect="1"/>
          </p:cNvPicPr>
          <p:nvPr/>
        </p:nvPicPr>
        <p:blipFill>
          <a:blip r:embed="rId4"/>
          <a:stretch>
            <a:fillRect/>
          </a:stretch>
        </p:blipFill>
        <p:spPr>
          <a:xfrm>
            <a:off x="4221327" y="4297680"/>
            <a:ext cx="1691640" cy="1691640"/>
          </a:xfrm>
          <a:prstGeom prst="rect">
            <a:avLst/>
          </a:prstGeom>
          <a:ln w="50800">
            <a:solidFill>
              <a:srgbClr val="FFFFFF"/>
            </a:solidFill>
          </a:ln>
          <a:effectLst/>
        </p:spPr>
      </p:pic>
      <p:sp>
        <p:nvSpPr>
          <p:cNvPr id="12" name="Rounded Rectangle 11"/>
          <p:cNvSpPr/>
          <p:nvPr/>
        </p:nvSpPr>
        <p:spPr>
          <a:xfrm>
            <a:off x="6132423" y="4151376"/>
            <a:ext cx="1984248" cy="198424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web.jpg"/>
          <p:cNvPicPr>
            <a:picLocks noChangeAspect="1"/>
          </p:cNvPicPr>
          <p:nvPr/>
        </p:nvPicPr>
        <p:blipFill>
          <a:blip r:embed="rId5"/>
          <a:stretch>
            <a:fillRect/>
          </a:stretch>
        </p:blipFill>
        <p:spPr>
          <a:xfrm>
            <a:off x="6278727" y="4297680"/>
            <a:ext cx="1691640" cy="1691640"/>
          </a:xfrm>
          <a:prstGeom prst="rect">
            <a:avLst/>
          </a:prstGeom>
          <a:ln w="50800">
            <a:solidFill>
              <a:srgbClr val="FFFFFF"/>
            </a:solidFill>
          </a:ln>
          <a:effectLst/>
        </p:spPr>
      </p:pic>
      <p:sp>
        <p:nvSpPr>
          <p:cNvPr id="14" name="Rounded Rectangle 13"/>
          <p:cNvSpPr/>
          <p:nvPr/>
        </p:nvSpPr>
        <p:spPr>
          <a:xfrm>
            <a:off x="8189823" y="4151376"/>
            <a:ext cx="1984248" cy="198424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web.jpg"/>
          <p:cNvPicPr>
            <a:picLocks noChangeAspect="1"/>
          </p:cNvPicPr>
          <p:nvPr/>
        </p:nvPicPr>
        <p:blipFill>
          <a:blip r:embed="rId6"/>
          <a:stretch>
            <a:fillRect/>
          </a:stretch>
        </p:blipFill>
        <p:spPr>
          <a:xfrm>
            <a:off x="8336127" y="4297680"/>
            <a:ext cx="1691640" cy="1691640"/>
          </a:xfrm>
          <a:prstGeom prst="rect">
            <a:avLst/>
          </a:prstGeom>
          <a:ln w="50800">
            <a:solidFill>
              <a:srgbClr val="FFFFFF"/>
            </a:solidFill>
          </a:ln>
          <a:effectLst/>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914400" y="548640"/>
            <a:ext cx="10332720" cy="5852160"/>
          </a:xfrm>
          <a:prstGeom prst="rect">
            <a:avLst/>
          </a:prstGeom>
          <a:noFill/>
        </p:spPr>
        <p:txBody>
          <a:bodyPr wrap="square">
            <a:spAutoFit/>
          </a:bodyPr>
          <a:lstStyle/>
          <a:p>
            <a:pPr>
              <a:defRPr sz="3600" b="1">
                <a:solidFill>
                  <a:srgbClr val="171636"/>
                </a:solidFill>
                <a:latin typeface="Quicksand"/>
              </a:defRPr>
            </a:pPr>
            <a:r>
              <a:t>Holding the room</a:t>
            </a:r>
          </a:p>
          <a:p>
            <a:pPr>
              <a:defRPr sz="2200" b="0">
                <a:solidFill>
                  <a:srgbClr val="5C4B51"/>
                </a:solidFill>
                <a:latin typeface="PT Sans"/>
              </a:defRPr>
            </a:pPr>
            <a:r>
              <a:t>These practices are chosen to be low-risk: nothing here invites sharing heavier than a word or a sentence.</a:t>
            </a:r>
          </a:p>
          <a:p>
            <a:pPr>
              <a:defRPr sz="2200" b="0">
                <a:solidFill>
                  <a:srgbClr val="5C4B51"/>
                </a:solidFill>
                <a:latin typeface="PT Sans"/>
              </a:defRPr>
            </a:pPr>
            <a:r>
              <a:t>If a practice surfaces something for a student: pause, normalise, and don't press for detail.</a:t>
            </a:r>
          </a:p>
          <a:p>
            <a:pPr>
              <a:defRPr sz="2200" b="0">
                <a:solidFill>
                  <a:srgbClr val="5C4B51"/>
                </a:solidFill>
                <a:latin typeface="PT Sans"/>
              </a:defRPr>
            </a:pPr>
            <a:r>
              <a:t>Follow up privately, and use your school's counselor or pastoral pathway. You don't have to hold it alone.</a:t>
            </a:r>
          </a:p>
          <a:p>
            <a:pPr>
              <a:defRPr sz="2200" b="0">
                <a:solidFill>
                  <a:srgbClr val="5C4B51"/>
                </a:solidFill>
                <a:latin typeface="PT Sans"/>
              </a:defRPr>
            </a:pPr>
            <a:r>
              <a:t>If a card doesn't fit today's room, skip it. There are 51 more.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Presence · 4 min opener</a:t>
            </a:r>
          </a:p>
          <a:p>
            <a:pPr>
              <a:defRPr sz="3600" b="1">
                <a:solidFill>
                  <a:srgbClr val="171636"/>
                </a:solidFill>
                <a:latin typeface="Quicksand"/>
              </a:defRPr>
            </a:pPr>
            <a:r>
              <a:t>Arriving here</a:t>
            </a:r>
          </a:p>
          <a:p>
            <a:pPr>
              <a:defRPr sz="2400" b="0">
                <a:solidFill>
                  <a:srgbClr val="5C4B51"/>
                </a:solidFill>
                <a:latin typeface="PT Sans"/>
              </a:defRPr>
            </a:pPr>
            <a:r>
              <a:t>1. Welcome back. Before we begin the new term, take a moment to arrive in this room. Sit in whatever way feels comfortable.</a:t>
            </a:r>
          </a:p>
          <a:p>
            <a:pPr>
              <a:defRPr sz="2400" b="0">
                <a:solidFill>
                  <a:srgbClr val="5C4B51"/>
                </a:solidFill>
                <a:latin typeface="PT Sans"/>
              </a:defRPr>
            </a:pPr>
            <a:r>
              <a:t>2. Let your attention rest on three things: a sound in the room, a feeling in your body and a thought passing through your mind.</a:t>
            </a:r>
          </a:p>
          <a:p>
            <a:pPr>
              <a:defRPr sz="2400" b="0">
                <a:solidFill>
                  <a:srgbClr val="5C4B51"/>
                </a:solidFill>
                <a:latin typeface="PT Sans"/>
              </a:defRPr>
            </a:pPr>
            <a:r>
              <a:t>3. You do not need to change what you notice. Paying attention to it is the whole practice.</a:t>
            </a:r>
          </a:p>
          <a:p>
            <a:pPr>
              <a:defRPr sz="2400" b="0">
                <a:solidFill>
                  <a:srgbClr val="5C4B51"/>
                </a:solidFill>
                <a:latin typeface="PT Sans"/>
              </a:defRPr>
            </a:pPr>
            <a:r>
              <a:t>4. When you are ready, bring your attention back to the room and look up.</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Gratitude · 5 min closer</a:t>
            </a:r>
          </a:p>
          <a:p>
            <a:pPr>
              <a:defRPr sz="3600" b="1">
                <a:solidFill>
                  <a:srgbClr val="171636"/>
                </a:solidFill>
                <a:latin typeface="Quicksand"/>
              </a:defRPr>
            </a:pPr>
            <a:r>
              <a:t>Three good things</a:t>
            </a:r>
          </a:p>
          <a:p>
            <a:pPr>
              <a:defRPr sz="2400" b="0">
                <a:solidFill>
                  <a:srgbClr val="5C4B51"/>
                </a:solidFill>
                <a:latin typeface="PT Sans"/>
              </a:defRPr>
            </a:pPr>
            <a:r>
              <a:t>1. Before we pack up, bring to mind three small things that went well today. Ordinary moments count, and they do not need to matter to anyone else.</a:t>
            </a:r>
          </a:p>
          <a:p>
            <a:pPr>
              <a:defRPr sz="2400" b="0">
                <a:solidFill>
                  <a:srgbClr val="5C4B51"/>
                </a:solidFill>
                <a:latin typeface="PT Sans"/>
              </a:defRPr>
            </a:pPr>
            <a:r>
              <a:t>2. If you are comfortable, share one of them with the person next to you and listen to one of theirs.</a:t>
            </a:r>
          </a:p>
          <a:p>
            <a:pPr>
              <a:defRPr sz="2400" b="0">
                <a:solidFill>
                  <a:srgbClr val="5C4B51"/>
                </a:solidFill>
                <a:latin typeface="PT Sans"/>
              </a:defRPr>
            </a:pPr>
            <a:r>
              <a:t>3. Keep the other two for yourself. Taking part silently also counts.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Community-building · 4 min opener</a:t>
            </a:r>
          </a:p>
          <a:p>
            <a:pPr>
              <a:defRPr sz="3600" b="1">
                <a:solidFill>
                  <a:srgbClr val="171636"/>
                </a:solidFill>
                <a:latin typeface="Quicksand"/>
              </a:defRPr>
            </a:pPr>
            <a:r>
              <a:t>Make it rain</a:t>
            </a:r>
          </a:p>
          <a:p>
            <a:pPr>
              <a:defRPr sz="2400" b="0">
                <a:solidFill>
                  <a:srgbClr val="5C4B51"/>
                </a:solidFill>
                <a:latin typeface="PT Sans"/>
              </a:defRPr>
            </a:pPr>
            <a:r>
              <a:t>1. Autumn is here, so let's make a rainstorm together. It gets loud: if that is hard today, rub your palms only or just watch. Follow my hands and rub your palms as the wind rises.</a:t>
            </a:r>
          </a:p>
          <a:p>
            <a:pPr>
              <a:defRPr sz="2400" b="0">
                <a:solidFill>
                  <a:srgbClr val="5C4B51"/>
                </a:solidFill>
                <a:latin typeface="PT Sans"/>
              </a:defRPr>
            </a:pPr>
            <a:r>
              <a:t>2. Add the first drops by clicking your fingers, move into steady rain by clapping, and then pat your legs to make the sound of a downpour.</a:t>
            </a:r>
          </a:p>
          <a:p>
            <a:pPr>
              <a:defRPr sz="2400" b="0">
                <a:solidFill>
                  <a:srgbClr val="5C4B51"/>
                </a:solidFill>
                <a:latin typeface="PT Sans"/>
              </a:defRPr>
            </a:pPr>
            <a:r>
              <a:t>3. We will bring the storm down in the opposite order: from patting to clapping, then clicking, then rubbing our palms until the room is quiet again.</a:t>
            </a:r>
          </a:p>
          <a:p>
            <a:pPr>
              <a:defRPr sz="2400" b="0">
                <a:solidFill>
                  <a:srgbClr val="5C4B51"/>
                </a:solidFill>
                <a:latin typeface="PT Sans"/>
              </a:defRPr>
            </a:pPr>
            <a:r>
              <a:t>4. Take a moment to notice what we made together by listening to one another.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Pausing · 3 min opener</a:t>
            </a:r>
          </a:p>
          <a:p>
            <a:pPr>
              <a:defRPr sz="3600" b="1">
                <a:solidFill>
                  <a:srgbClr val="171636"/>
                </a:solidFill>
                <a:latin typeface="Quicksand"/>
              </a:defRPr>
            </a:pPr>
            <a:r>
              <a:t>Ninety seconds of nothing</a:t>
            </a:r>
          </a:p>
          <a:p>
            <a:pPr>
              <a:defRPr sz="2400" b="0">
                <a:solidFill>
                  <a:srgbClr val="5C4B51"/>
                </a:solidFill>
                <a:latin typeface="PT Sans"/>
              </a:defRPr>
            </a:pPr>
            <a:r>
              <a:t>1. For the next ninety seconds, there is nothing you need to produce and nothing you will be asked to show afterwards.</a:t>
            </a:r>
          </a:p>
          <a:p>
            <a:pPr>
              <a:defRPr sz="2400" b="0">
                <a:solidFill>
                  <a:srgbClr val="5C4B51"/>
                </a:solidFill>
                <a:latin typeface="PT Sans"/>
              </a:defRPr>
            </a:pPr>
            <a:r>
              <a:t>2. Let your eyes rest wherever is comfortable, perhaps on the window or the desk, and let the chair hold some of your weight.</a:t>
            </a:r>
          </a:p>
          <a:p>
            <a:pPr>
              <a:defRPr sz="2400" b="0">
                <a:solidFill>
                  <a:srgbClr val="5C4B51"/>
                </a:solidFill>
                <a:latin typeface="PT Sans"/>
              </a:defRPr>
            </a:pPr>
            <a:r>
              <a:t>3. Your mind may say this is pointless, or remind you of the next thing on your list. You can notice those thoughts without following them.</a:t>
            </a:r>
          </a:p>
          <a:p>
            <a:pPr>
              <a:defRPr sz="2400" b="0">
                <a:solidFill>
                  <a:srgbClr val="5C4B51"/>
                </a:solidFill>
                <a:latin typeface="PT Sans"/>
              </a:defRPr>
            </a:pPr>
            <a:r>
              <a:t>4. I will keep the time so that you do not have to. The ninety seconds begin now.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Bioinspiration · 4 min opener</a:t>
            </a:r>
          </a:p>
          <a:p>
            <a:pPr>
              <a:defRPr sz="3600" b="1">
                <a:solidFill>
                  <a:srgbClr val="171636"/>
                </a:solidFill>
                <a:latin typeface="Quicksand"/>
              </a:defRPr>
            </a:pPr>
            <a:r>
              <a:t>What the trees are doing</a:t>
            </a:r>
          </a:p>
          <a:p>
            <a:pPr>
              <a:defRPr sz="2400" b="0">
                <a:solidFill>
                  <a:srgbClr val="5C4B51"/>
                </a:solidFill>
                <a:latin typeface="PT Sans"/>
              </a:defRPr>
            </a:pPr>
            <a:r>
              <a:t>1. At this time of year, many trees are letting go of leaves that have reached the end of their season.</a:t>
            </a:r>
          </a:p>
          <a:p>
            <a:pPr>
              <a:defRPr sz="2400" b="0">
                <a:solidFill>
                  <a:srgbClr val="5C4B51"/>
                </a:solidFill>
                <a:latin typeface="PT Sans"/>
              </a:defRPr>
            </a:pPr>
            <a:r>
              <a:t>2. Look at a tree through the window, or bring to mind one you know, and spend a moment with it.</a:t>
            </a:r>
          </a:p>
          <a:p>
            <a:pPr>
              <a:defRPr sz="2400" b="0">
                <a:solidFill>
                  <a:srgbClr val="5C4B51"/>
                </a:solidFill>
                <a:latin typeface="PT Sans"/>
              </a:defRPr>
            </a:pPr>
            <a:r>
              <a:t>3. Ask yourself quietly if there is something small from this week you are ready to put down, perhaps a worry you no longer need to carry or a plan that has already changed.</a:t>
            </a:r>
          </a:p>
          <a:p>
            <a:pPr>
              <a:defRPr sz="2400" b="0">
                <a:solidFill>
                  <a:srgbClr val="5C4B51"/>
                </a:solidFill>
                <a:latin typeface="PT Sans"/>
              </a:defRPr>
            </a:pPr>
            <a:r>
              <a:t>4. You do not need an answer or to share anything. The question is enough for today.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Listening · 4 min closer</a:t>
            </a:r>
          </a:p>
          <a:p>
            <a:pPr>
              <a:defRPr sz="3600" b="1">
                <a:solidFill>
                  <a:srgbClr val="171636"/>
                </a:solidFill>
                <a:latin typeface="Quicksand"/>
              </a:defRPr>
            </a:pPr>
            <a:r>
              <a:t>One word for the road</a:t>
            </a:r>
          </a:p>
          <a:p>
            <a:pPr>
              <a:defRPr sz="2400" b="0">
                <a:solidFill>
                  <a:srgbClr val="5C4B51"/>
                </a:solidFill>
                <a:latin typeface="PT Sans"/>
              </a:defRPr>
            </a:pPr>
            <a:r>
              <a:t>1. Before we go, I will invite each person to offer one word for how they are leaving the room. Any honest word is welcome, including "tired" or "hungry".</a:t>
            </a:r>
          </a:p>
          <a:p>
            <a:pPr>
              <a:defRPr sz="2400" b="0">
                <a:solidFill>
                  <a:srgbClr val="5C4B51"/>
                </a:solidFill>
                <a:latin typeface="PT Sans"/>
              </a:defRPr>
            </a:pPr>
            <a:r>
              <a:t>2. We will receive each word as it is, with no explanation or reply, and a little silence between people.</a:t>
            </a:r>
          </a:p>
          <a:p>
            <a:pPr>
              <a:defRPr sz="2400" b="0">
                <a:solidFill>
                  <a:srgbClr val="5C4B51"/>
                </a:solidFill>
                <a:latin typeface="PT Sans"/>
              </a:defRPr>
            </a:pPr>
            <a:r>
              <a:t>3. You can say your word, say "pass", or shake your head, and I will move on.</a:t>
            </a:r>
          </a:p>
          <a:p>
            <a:pPr>
              <a:defRPr sz="2400" b="0">
                <a:solidFill>
                  <a:srgbClr val="5C4B51"/>
                </a:solidFill>
                <a:latin typeface="PT Sans"/>
              </a:defRPr>
            </a:pPr>
            <a:r>
              <a:t>4. I will go first, and then we will make our way around the room.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Stress management · 4 min opener</a:t>
            </a:r>
          </a:p>
          <a:p>
            <a:pPr>
              <a:defRPr sz="3600" b="1">
                <a:solidFill>
                  <a:srgbClr val="171636"/>
                </a:solidFill>
                <a:latin typeface="Quicksand"/>
              </a:defRPr>
            </a:pPr>
            <a:r>
              <a:t>Befriending the flutter</a:t>
            </a:r>
          </a:p>
          <a:p>
            <a:pPr>
              <a:defRPr sz="2400" b="0">
                <a:solidFill>
                  <a:srgbClr val="5C4B51"/>
                </a:solidFill>
                <a:latin typeface="PT Sans"/>
              </a:defRPr>
            </a:pPr>
            <a:r>
              <a:t>1. As the term gets busier, you may notice a tight or fluttery feeling somewhere in your body.</a:t>
            </a:r>
          </a:p>
          <a:p>
            <a:pPr>
              <a:defRPr sz="2400" b="0">
                <a:solidFill>
                  <a:srgbClr val="5C4B51"/>
                </a:solidFill>
                <a:latin typeface="PT Sans"/>
              </a:defRPr>
            </a:pPr>
            <a:r>
              <a:t>2. See if you can find where that feeling sits, without needing to explain it. Perhaps your chest, stomach, shoulders or jaw.</a:t>
            </a:r>
          </a:p>
          <a:p>
            <a:pPr>
              <a:defRPr sz="2400" b="0">
                <a:solidFill>
                  <a:srgbClr val="5C4B51"/>
                </a:solidFill>
                <a:latin typeface="PT Sans"/>
              </a:defRPr>
            </a:pPr>
            <a:r>
              <a:t>3. Let the feeling be there for a moment without fighting it or asking it to go. You do not have to like it.</a:t>
            </a:r>
          </a:p>
          <a:p>
            <a:pPr>
              <a:defRPr sz="2400" b="0">
                <a:solidFill>
                  <a:srgbClr val="5C4B51"/>
                </a:solidFill>
                <a:latin typeface="PT Sans"/>
              </a:defRPr>
            </a:pPr>
            <a:r>
              <a:t>4. Take one slow breath and notice the space around the feeling. It may stay exactly as it is, and you can still decide what to do next.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Digital agency · 3 min opener</a:t>
            </a:r>
          </a:p>
          <a:p>
            <a:pPr>
              <a:defRPr sz="3600" b="1">
                <a:solidFill>
                  <a:srgbClr val="171636"/>
                </a:solidFill>
                <a:latin typeface="Quicksand"/>
              </a:defRPr>
            </a:pPr>
            <a:r>
              <a:t>The unopened phone</a:t>
            </a:r>
          </a:p>
          <a:p>
            <a:pPr>
              <a:defRPr sz="2400" b="0">
                <a:solidFill>
                  <a:srgbClr val="5C4B51"/>
                </a:solidFill>
                <a:latin typeface="PT Sans"/>
              </a:defRPr>
            </a:pPr>
            <a:r>
              <a:t>1. Wherever your phone is right now, leave it there. For one minute, notice any pull you feel to check it.</a:t>
            </a:r>
          </a:p>
          <a:p>
            <a:pPr>
              <a:defRPr sz="2400" b="0">
                <a:solidFill>
                  <a:srgbClr val="5C4B51"/>
                </a:solidFill>
                <a:latin typeface="PT Sans"/>
              </a:defRPr>
            </a:pPr>
            <a:r>
              <a:t>2. Notice how the urge shows up, perhaps as a movement in your hands or a thought about something you might be missing.</a:t>
            </a:r>
          </a:p>
          <a:p>
            <a:pPr>
              <a:defRPr sz="2400" b="0">
                <a:solidFill>
                  <a:srgbClr val="5C4B51"/>
                </a:solidFill>
                <a:latin typeface="PT Sans"/>
              </a:defRPr>
            </a:pPr>
            <a:r>
              <a:t>3. Each time you notice it, name it silently as "the pull" and let it pass without reaching for the phone.</a:t>
            </a:r>
          </a:p>
          <a:p>
            <a:pPr>
              <a:defRPr sz="2400" b="0">
                <a:solidFill>
                  <a:srgbClr val="5C4B51"/>
                </a:solidFill>
                <a:latin typeface="PT Sans"/>
              </a:defRPr>
            </a:pPr>
            <a:r>
              <a:t>4. When the minute ends, notice what it was like to feel the pull and not follow it straight away.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Ordinariness · 4 min closer</a:t>
            </a:r>
          </a:p>
          <a:p>
            <a:pPr>
              <a:defRPr sz="3600" b="1">
                <a:solidFill>
                  <a:srgbClr val="171636"/>
                </a:solidFill>
                <a:latin typeface="Quicksand"/>
              </a:defRPr>
            </a:pPr>
            <a:r>
              <a:t>The done list</a:t>
            </a:r>
          </a:p>
          <a:p>
            <a:pPr>
              <a:defRPr sz="2400" b="0">
                <a:solidFill>
                  <a:srgbClr val="5C4B51"/>
                </a:solidFill>
                <a:latin typeface="PT Sans"/>
              </a:defRPr>
            </a:pPr>
            <a:r>
              <a:t>1. A to-do list keeps our attention on what remains. Before we leave, let's notice some of what is already done.</a:t>
            </a:r>
          </a:p>
          <a:p>
            <a:pPr>
              <a:defRPr sz="2400" b="0">
                <a:solidFill>
                  <a:srgbClr val="5C4B51"/>
                </a:solidFill>
                <a:latin typeface="PT Sans"/>
              </a:defRPr>
            </a:pPr>
            <a:r>
              <a:t>2. Count three things you did today on your fingers. Arriving in the room counts, and so does asking a question or making it through something difficult.</a:t>
            </a:r>
          </a:p>
          <a:p>
            <a:pPr>
              <a:defRPr sz="2400" b="0">
                <a:solidFill>
                  <a:srgbClr val="5C4B51"/>
                </a:solidFill>
                <a:latin typeface="PT Sans"/>
              </a:defRPr>
            </a:pPr>
            <a:r>
              <a:t>3. Take a moment to recognise the effort behind each one, including anything nobody else noticed.</a:t>
            </a:r>
          </a:p>
          <a:p>
            <a:pPr>
              <a:defRPr sz="2400" b="0">
                <a:solidFill>
                  <a:srgbClr val="5C4B51"/>
                </a:solidFill>
                <a:latin typeface="PT Sans"/>
              </a:defRPr>
            </a:pPr>
            <a:r>
              <a:t>4. If you would like to, share one with the person next to you in a single sentence.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Purpose · 4 min opener</a:t>
            </a:r>
          </a:p>
          <a:p>
            <a:pPr>
              <a:defRPr sz="3600" b="1">
                <a:solidFill>
                  <a:srgbClr val="171636"/>
                </a:solidFill>
                <a:latin typeface="Quicksand"/>
              </a:defRPr>
            </a:pPr>
            <a:r>
              <a:t>For the sake of what</a:t>
            </a:r>
          </a:p>
          <a:p>
            <a:pPr>
              <a:defRPr sz="2400" b="0">
                <a:solidFill>
                  <a:srgbClr val="5C4B51"/>
                </a:solidFill>
                <a:latin typeface="PT Sans"/>
              </a:defRPr>
            </a:pPr>
            <a:r>
              <a:t>1. Think quietly about one thing you are doing today that you care about getting right.</a:t>
            </a:r>
          </a:p>
          <a:p>
            <a:pPr>
              <a:defRPr sz="2400" b="0">
                <a:solidFill>
                  <a:srgbClr val="5C4B51"/>
                </a:solidFill>
                <a:latin typeface="PT Sans"/>
              </a:defRPr>
            </a:pPr>
            <a:r>
              <a:t>2. Ask yourself what makes it matter and who or what your effort is for, then follow the answer one step further if another thought comes.</a:t>
            </a:r>
          </a:p>
          <a:p>
            <a:pPr>
              <a:defRPr sz="2400" b="0">
                <a:solidFill>
                  <a:srgbClr val="5C4B51"/>
                </a:solidFill>
                <a:latin typeface="PT Sans"/>
              </a:defRPr>
            </a:pPr>
            <a:r>
              <a:t>3. Your reason may reach towards someone you care about or a future you want. It may simply be the satisfaction of doing something with care.</a:t>
            </a:r>
          </a:p>
          <a:p>
            <a:pPr>
              <a:defRPr sz="2400" b="0">
                <a:solidFill>
                  <a:srgbClr val="5C4B51"/>
                </a:solidFill>
                <a:latin typeface="PT Sans"/>
              </a:defRPr>
            </a:pPr>
            <a:r>
              <a:t>4. Keep the answer nearby through the day, and come back to it if it helps you remember why the effort matters.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Kindness · 4 min opener</a:t>
            </a:r>
          </a:p>
          <a:p>
            <a:pPr>
              <a:defRPr sz="3600" b="1">
                <a:solidFill>
                  <a:srgbClr val="171636"/>
                </a:solidFill>
                <a:latin typeface="Quicksand"/>
              </a:defRPr>
            </a:pPr>
            <a:r>
              <a:t>One breath for you, one for them</a:t>
            </a:r>
          </a:p>
          <a:p>
            <a:pPr>
              <a:defRPr sz="2400" b="0">
                <a:solidFill>
                  <a:srgbClr val="5C4B51"/>
                </a:solidFill>
                <a:latin typeface="PT Sans"/>
              </a:defRPr>
            </a:pPr>
            <a:r>
              <a:t>1. Sit comfortably and take one slow breath for yourself, letting it carry whatever you need right now.</a:t>
            </a:r>
          </a:p>
          <a:p>
            <a:pPr>
              <a:defRPr sz="2400" b="0">
                <a:solidFill>
                  <a:srgbClr val="5C4B51"/>
                </a:solidFill>
                <a:latin typeface="PT Sans"/>
              </a:defRPr>
            </a:pPr>
            <a:r>
              <a:t>2. Bring to mind someone you would like to send a kind wish to. You do not need to say who, or why.</a:t>
            </a:r>
          </a:p>
          <a:p>
            <a:pPr>
              <a:defRPr sz="2400" b="0">
                <a:solidFill>
                  <a:srgbClr val="5C4B51"/>
                </a:solidFill>
                <a:latin typeface="PT Sans"/>
              </a:defRPr>
            </a:pPr>
            <a:r>
              <a:t>3. As you breathe out, imagine sending them a quiet wish for the day ahead.</a:t>
            </a:r>
          </a:p>
          <a:p>
            <a:pPr>
              <a:defRPr sz="2400" b="0">
                <a:solidFill>
                  <a:srgbClr val="5C4B51"/>
                </a:solidFill>
                <a:latin typeface="PT Sans"/>
              </a:defRPr>
            </a:pPr>
            <a:r>
              <a:t>4. Continue for two more rounds, breathing in for yourself and breathing out with a kind wish for them.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Curiosity · 5 min opener</a:t>
            </a:r>
          </a:p>
          <a:p>
            <a:pPr>
              <a:defRPr sz="3600" b="1">
                <a:solidFill>
                  <a:srgbClr val="171636"/>
                </a:solidFill>
                <a:latin typeface="Quicksand"/>
              </a:defRPr>
            </a:pPr>
            <a:r>
              <a:t>Questions without answers</a:t>
            </a:r>
          </a:p>
          <a:p>
            <a:pPr>
              <a:defRPr sz="2400" b="0">
                <a:solidFill>
                  <a:srgbClr val="5C4B51"/>
                </a:solidFill>
                <a:latin typeface="PT Sans"/>
              </a:defRPr>
            </a:pPr>
            <a:r>
              <a:t>1. School gives us many reasons to look for answers. For the next two minutes, we will stay with questions instead.</a:t>
            </a:r>
          </a:p>
          <a:p>
            <a:pPr>
              <a:defRPr sz="2400" b="0">
                <a:solidFill>
                  <a:srgbClr val="5C4B51"/>
                </a:solidFill>
                <a:latin typeface="PT Sans"/>
              </a:defRPr>
            </a:pPr>
            <a:r>
              <a:t>2. Gather a few questions you genuinely wonder about. They can be serious or completely ordinary.</a:t>
            </a:r>
          </a:p>
          <a:p>
            <a:pPr>
              <a:defRPr sz="2400" b="0">
                <a:solidFill>
                  <a:srgbClr val="5C4B51"/>
                </a:solidFill>
                <a:latin typeface="PT Sans"/>
              </a:defRPr>
            </a:pPr>
            <a:r>
              <a:t>3. Choose one and resist solving it straight away. Notice what it is like to let a question stay open.</a:t>
            </a:r>
          </a:p>
          <a:p>
            <a:pPr>
              <a:defRPr sz="2400" b="0">
                <a:solidFill>
                  <a:srgbClr val="5C4B51"/>
                </a:solidFill>
                <a:latin typeface="PT Sans"/>
              </a:defRPr>
            </a:pPr>
            <a:r>
              <a:t>4. If you are willing, offer your question to the room. We will listen without trying to answer it today.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Reflection · 5 min closer</a:t>
            </a:r>
          </a:p>
          <a:p>
            <a:pPr>
              <a:defRPr sz="3600" b="1">
                <a:solidFill>
                  <a:srgbClr val="171636"/>
                </a:solidFill>
                <a:latin typeface="Quicksand"/>
              </a:defRPr>
            </a:pPr>
            <a:r>
              <a:t>The term, looking back</a:t>
            </a:r>
          </a:p>
          <a:p>
            <a:pPr>
              <a:defRPr sz="2400" b="0">
                <a:solidFill>
                  <a:srgbClr val="5C4B51"/>
                </a:solidFill>
                <a:latin typeface="PT Sans"/>
              </a:defRPr>
            </a:pPr>
            <a:r>
              <a:t>1. This is our last practice of the term. Take a breath and think back to the first time you walked into this room thirteen weeks ago.</a:t>
            </a:r>
          </a:p>
          <a:p>
            <a:pPr>
              <a:defRPr sz="2400" b="0">
                <a:solidFill>
                  <a:srgbClr val="5C4B51"/>
                </a:solidFill>
                <a:latin typeface="PT Sans"/>
              </a:defRPr>
            </a:pPr>
            <a:r>
              <a:t>2. Finish three sentences silently by naming something you came through, something that surprised you and something you are ready to leave here.</a:t>
            </a:r>
          </a:p>
          <a:p>
            <a:pPr>
              <a:defRPr sz="2400" b="0">
                <a:solidFill>
                  <a:srgbClr val="5C4B51"/>
                </a:solidFill>
                <a:latin typeface="PT Sans"/>
              </a:defRPr>
            </a:pPr>
            <a:r>
              <a:t>3. Let the difficult weeks belong in the reflection too. Getting through them counts alongside anything on a report.</a:t>
            </a:r>
          </a:p>
          <a:p>
            <a:pPr>
              <a:defRPr sz="2400" b="0">
                <a:solidFill>
                  <a:srgbClr val="5C4B51"/>
                </a:solidFill>
                <a:latin typeface="PT Sans"/>
              </a:defRPr>
            </a:pPr>
            <a:r>
              <a:t>4. If you would like to, offer the room one word from your reflection before we close the term together.</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Intention-setting · 4 min opener</a:t>
            </a:r>
          </a:p>
          <a:p>
            <a:pPr>
              <a:defRPr sz="3600" b="1">
                <a:solidFill>
                  <a:srgbClr val="171636"/>
                </a:solidFill>
                <a:latin typeface="Quicksand"/>
              </a:defRPr>
            </a:pPr>
            <a:r>
              <a:t>Crossing the threshold</a:t>
            </a:r>
          </a:p>
          <a:p>
            <a:pPr>
              <a:defRPr sz="2400" b="0">
                <a:solidFill>
                  <a:srgbClr val="5C4B51"/>
                </a:solidFill>
                <a:latin typeface="PT Sans"/>
              </a:defRPr>
            </a:pPr>
            <a:r>
              <a:t>1. As a new term begins, feel your feet on the floor and let your hands rest somewhere comfortable.</a:t>
            </a:r>
          </a:p>
          <a:p>
            <a:pPr>
              <a:defRPr sz="2400" b="0">
                <a:solidFill>
                  <a:srgbClr val="5C4B51"/>
                </a:solidFill>
                <a:latin typeface="PT Sans"/>
              </a:defRPr>
            </a:pPr>
            <a:r>
              <a:t>2. Take one slow breath for the break you are leaving behind, whatever it was like for you.</a:t>
            </a:r>
          </a:p>
          <a:p>
            <a:pPr>
              <a:defRPr sz="2400" b="0">
                <a:solidFill>
                  <a:srgbClr val="5C4B51"/>
                </a:solidFill>
                <a:latin typeface="PT Sans"/>
              </a:defRPr>
            </a:pPr>
            <a:r>
              <a:t>3. Take another breath for the term ahead, and see if a word comes to mind, such as "steady" or "gentle". It is fine if no word comes.</a:t>
            </a:r>
          </a:p>
          <a:p>
            <a:pPr>
              <a:defRPr sz="2400" b="0">
                <a:solidFill>
                  <a:srgbClr val="5C4B51"/>
                </a:solidFill>
                <a:latin typeface="PT Sans"/>
              </a:defRPr>
            </a:pPr>
            <a:r>
              <a:t>4. Keep your word private or share it with the person next to you, then bring your attention back to the room as we begin the winter term together.</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Breathing · 3 min opener</a:t>
            </a:r>
          </a:p>
          <a:p>
            <a:pPr>
              <a:defRPr sz="3600" b="1">
                <a:solidFill>
                  <a:srgbClr val="171636"/>
                </a:solidFill>
                <a:latin typeface="Quicksand"/>
              </a:defRPr>
            </a:pPr>
            <a:r>
              <a:t>Four, seven, eight</a:t>
            </a:r>
          </a:p>
          <a:p>
            <a:pPr>
              <a:defRPr sz="2400" b="0">
                <a:solidFill>
                  <a:srgbClr val="5C4B51"/>
                </a:solidFill>
                <a:latin typeface="PT Sans"/>
              </a:defRPr>
            </a:pPr>
            <a:r>
              <a:t>1. On a busy morning, counting the breath gives your attention one place to rest. You can follow the pattern, shorten any count or breathe as you usually do.</a:t>
            </a:r>
          </a:p>
          <a:p>
            <a:pPr>
              <a:defRPr sz="2400" b="0">
                <a:solidFill>
                  <a:srgbClr val="5C4B51"/>
                </a:solidFill>
                <a:latin typeface="PT Sans"/>
              </a:defRPr>
            </a:pPr>
            <a:r>
              <a:t>2. Breathe in through your nose for a count of four, hold gently for seven if that is comfortable, and breathe out through your mouth for eight as though you were softly fogging a window.</a:t>
            </a:r>
          </a:p>
          <a:p>
            <a:pPr>
              <a:defRPr sz="2400" b="0">
                <a:solidFill>
                  <a:srgbClr val="5C4B51"/>
                </a:solidFill>
                <a:latin typeface="PT Sans"/>
              </a:defRPr>
            </a:pPr>
            <a:r>
              <a:t>3. The counts are only a guide. Make them shorter, go back to normal breathing or just watch if holding your breath does not suit you.</a:t>
            </a:r>
          </a:p>
          <a:p>
            <a:pPr>
              <a:defRPr sz="2400" b="0">
                <a:solidFill>
                  <a:srgbClr val="5C4B51"/>
                </a:solidFill>
                <a:latin typeface="PT Sans"/>
              </a:defRPr>
            </a:pPr>
            <a:r>
              <a:t>4. Carry on for three more rounds at your own pace while I keep the room quiet.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Bioinspiration · 4 min opener</a:t>
            </a:r>
          </a:p>
          <a:p>
            <a:pPr>
              <a:defRPr sz="3600" b="1">
                <a:solidFill>
                  <a:srgbClr val="171636"/>
                </a:solidFill>
                <a:latin typeface="Quicksand"/>
              </a:defRPr>
            </a:pPr>
            <a:r>
              <a:t>Sit like a mountain</a:t>
            </a:r>
          </a:p>
          <a:p>
            <a:pPr>
              <a:defRPr sz="2400" b="0">
                <a:solidFill>
                  <a:srgbClr val="5C4B51"/>
                </a:solidFill>
                <a:latin typeface="PT Sans"/>
              </a:defRPr>
            </a:pPr>
            <a:r>
              <a:t>1. The weather changes around a mountain through the year. For the next minute, we will borrow that image while we sit.</a:t>
            </a:r>
          </a:p>
          <a:p>
            <a:pPr>
              <a:defRPr sz="2400" b="0">
                <a:solidFill>
                  <a:srgbClr val="5C4B51"/>
                </a:solidFill>
                <a:latin typeface="PT Sans"/>
              </a:defRPr>
            </a:pPr>
            <a:r>
              <a:t>2. Sit as upright as feels natural, imagine the weight of the mountain beneath you and picture your head as its summit.</a:t>
            </a:r>
          </a:p>
          <a:p>
            <a:pPr>
              <a:defRPr sz="2400" b="0">
                <a:solidFill>
                  <a:srgbClr val="5C4B51"/>
                </a:solidFill>
                <a:latin typeface="PT Sans"/>
              </a:defRPr>
            </a:pPr>
            <a:r>
              <a:t>3. Let thoughts and feelings move through the picture like weather crossing the slopes, without holding on to them or pushing them away.</a:t>
            </a:r>
          </a:p>
          <a:p>
            <a:pPr>
              <a:defRPr sz="2400" b="0">
                <a:solidFill>
                  <a:srgbClr val="5C4B51"/>
                </a:solidFill>
                <a:latin typeface="PT Sans"/>
              </a:defRPr>
            </a:pPr>
            <a:r>
              <a:t>4. Take one more breath with the mountain, remembering that weather and mountains both change over time.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Digital agency · 3 min opener</a:t>
            </a:r>
          </a:p>
          <a:p>
            <a:pPr>
              <a:defRPr sz="3600" b="1">
                <a:solidFill>
                  <a:srgbClr val="171636"/>
                </a:solidFill>
                <a:latin typeface="Quicksand"/>
              </a:defRPr>
            </a:pPr>
            <a:r>
              <a:t>The unchecked minute</a:t>
            </a:r>
          </a:p>
          <a:p>
            <a:pPr>
              <a:defRPr sz="2400" b="0">
                <a:solidFill>
                  <a:srgbClr val="5C4B51"/>
                </a:solidFill>
                <a:latin typeface="PT Sans"/>
              </a:defRPr>
            </a:pPr>
            <a:r>
              <a:t>1. Leave your phone wherever it is and spend one minute noticing what it is like not to check anything.</a:t>
            </a:r>
          </a:p>
          <a:p>
            <a:pPr>
              <a:defRPr sz="2400" b="0">
                <a:solidFill>
                  <a:srgbClr val="5C4B51"/>
                </a:solidFill>
                <a:latin typeface="PT Sans"/>
              </a:defRPr>
            </a:pPr>
            <a:r>
              <a:t>2. Keep your eyes open or let them soften. Notice whether the urge to check shows up in your hands, your body or a thought about what you might be missing.</a:t>
            </a:r>
          </a:p>
          <a:p>
            <a:pPr>
              <a:defRPr sz="2400" b="0">
                <a:solidFill>
                  <a:srgbClr val="5C4B51"/>
                </a:solidFill>
                <a:latin typeface="PT Sans"/>
              </a:defRPr>
            </a:pPr>
            <a:r>
              <a:t>3. When the urge comes, there is nothing to solve. Notice it, and then decide whether to respond.</a:t>
            </a:r>
          </a:p>
          <a:p>
            <a:pPr>
              <a:defRPr sz="2400" b="0">
                <a:solidFill>
                  <a:srgbClr val="5C4B51"/>
                </a:solidFill>
                <a:latin typeface="PT Sans"/>
              </a:defRPr>
            </a:pPr>
            <a:r>
              <a:t>4. As the minute ends, keep whatever you noticed private and bring your attention back to the room.</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Non-performing · 3 min opener</a:t>
            </a:r>
          </a:p>
          <a:p>
            <a:pPr>
              <a:defRPr sz="3600" b="1">
                <a:solidFill>
                  <a:srgbClr val="171636"/>
                </a:solidFill>
                <a:latin typeface="Quicksand"/>
              </a:defRPr>
            </a:pPr>
            <a:r>
              <a:t>The do-nothing minute</a:t>
            </a:r>
          </a:p>
          <a:p>
            <a:pPr>
              <a:defRPr sz="2400" b="0">
                <a:solidFill>
                  <a:srgbClr val="5C4B51"/>
                </a:solidFill>
                <a:latin typeface="PT Sans"/>
              </a:defRPr>
            </a:pPr>
            <a:r>
              <a:t>1. Winter can ask a lot of us, so for the next minute this class will ask nothing of you.</a:t>
            </a:r>
          </a:p>
          <a:p>
            <a:pPr>
              <a:defRPr sz="2400" b="0">
                <a:solidFill>
                  <a:srgbClr val="5C4B51"/>
                </a:solidFill>
                <a:latin typeface="PT Sans"/>
              </a:defRPr>
            </a:pPr>
            <a:r>
              <a:t>2. There is nothing to improve or get right. Sit, shift, doodle or let your eyes rest. You do not need to look calm or keep still.</a:t>
            </a:r>
          </a:p>
          <a:p>
            <a:pPr>
              <a:defRPr sz="2400" b="0">
                <a:solidFill>
                  <a:srgbClr val="5C4B51"/>
                </a:solidFill>
                <a:latin typeface="PT Sans"/>
              </a:defRPr>
            </a:pPr>
            <a:r>
              <a:t>3. Thoughts about wasting time may come. Let them pass. You do not have to earn this minute.</a:t>
            </a:r>
          </a:p>
          <a:p>
            <a:pPr>
              <a:defRPr sz="2400" b="0">
                <a:solidFill>
                  <a:srgbClr val="5C4B51"/>
                </a:solidFill>
                <a:latin typeface="PT Sans"/>
              </a:defRPr>
            </a:pPr>
            <a:r>
              <a:t>4. When the minute ends, take the time you need to come back to the room.</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Kindness · 3 min closer</a:t>
            </a:r>
          </a:p>
          <a:p>
            <a:pPr>
              <a:defRPr sz="3600" b="1">
                <a:solidFill>
                  <a:srgbClr val="171636"/>
                </a:solidFill>
                <a:latin typeface="Quicksand"/>
              </a:defRPr>
            </a:pPr>
            <a:r>
              <a:t>One quiet thank-you</a:t>
            </a:r>
          </a:p>
          <a:p>
            <a:pPr>
              <a:defRPr sz="2400" b="0">
                <a:solidFill>
                  <a:srgbClr val="5C4B51"/>
                </a:solidFill>
                <a:latin typeface="PT Sans"/>
              </a:defRPr>
            </a:pPr>
            <a:r>
              <a:t>1. Before we go, think of someone in this room whose presence helped you today, through something they did or simply by being here.</a:t>
            </a:r>
          </a:p>
          <a:p>
            <a:pPr>
              <a:defRPr sz="2400" b="0">
                <a:solidFill>
                  <a:srgbClr val="5C4B51"/>
                </a:solidFill>
                <a:latin typeface="PT Sans"/>
              </a:defRPr>
            </a:pPr>
            <a:r>
              <a:t>2. You do not need to say who. You might offer a quiet thank-you on the way out, or keep it to yourself.</a:t>
            </a:r>
          </a:p>
          <a:p>
            <a:pPr>
              <a:defRPr sz="2400" b="0">
                <a:solidFill>
                  <a:srgbClr val="5C4B51"/>
                </a:solidFill>
                <a:latin typeface="PT Sans"/>
              </a:defRPr>
            </a:pPr>
            <a:r>
              <a:t>3. If nobody comes to mind today, let the question stay open.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Acceptance · 4 min opener</a:t>
            </a:r>
          </a:p>
          <a:p>
            <a:pPr>
              <a:defRPr sz="3600" b="1">
                <a:solidFill>
                  <a:srgbClr val="171636"/>
                </a:solidFill>
                <a:latin typeface="Quicksand"/>
              </a:defRPr>
            </a:pPr>
            <a:r>
              <a:t>Inner weather report</a:t>
            </a:r>
          </a:p>
          <a:p>
            <a:pPr>
              <a:defRPr sz="2400" b="0">
                <a:solidFill>
                  <a:srgbClr val="5C4B51"/>
                </a:solidFill>
                <a:latin typeface="PT Sans"/>
              </a:defRPr>
            </a:pPr>
            <a:r>
              <a:t>1. For a midwinter check-in, imagine the way you feel right now is a kind of weather, and find one word for it.</a:t>
            </a:r>
          </a:p>
          <a:p>
            <a:pPr>
              <a:defRPr sz="2400" b="0">
                <a:solidFill>
                  <a:srgbClr val="5C4B51"/>
                </a:solidFill>
                <a:latin typeface="PT Sans"/>
              </a:defRPr>
            </a:pPr>
            <a:r>
              <a:t>2. Your weather may be fog, drizzle, a storm or unexpected sunshine. There is no right forecast.</a:t>
            </a:r>
          </a:p>
          <a:p>
            <a:pPr>
              <a:defRPr sz="2400" b="0">
                <a:solidFill>
                  <a:srgbClr val="5C4B51"/>
                </a:solidFill>
                <a:latin typeface="PT Sans"/>
              </a:defRPr>
            </a:pPr>
            <a:r>
              <a:t>3. When I reach your row, you can offer your word, say "pass", or shake your head, and I will move on.</a:t>
            </a:r>
          </a:p>
          <a:p>
            <a:pPr>
              <a:defRPr sz="2400" b="0">
                <a:solidFill>
                  <a:srgbClr val="5C4B51"/>
                </a:solidFill>
                <a:latin typeface="PT Sans"/>
              </a:defRPr>
            </a:pPr>
            <a:r>
              <a:t>4. Listen to the range of weather in the room. We carry on together, with all of it present.</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Transcendence · 3 min opener</a:t>
            </a:r>
          </a:p>
          <a:p>
            <a:pPr>
              <a:defRPr sz="3600" b="1">
                <a:solidFill>
                  <a:srgbClr val="171636"/>
                </a:solidFill>
                <a:latin typeface="Quicksand"/>
              </a:defRPr>
            </a:pPr>
            <a:r>
              <a:t>A minute of sky</a:t>
            </a:r>
          </a:p>
          <a:p>
            <a:pPr>
              <a:defRPr sz="2400" b="0">
                <a:solidFill>
                  <a:srgbClr val="5C4B51"/>
                </a:solidFill>
                <a:latin typeface="PT Sans"/>
              </a:defRPr>
            </a:pPr>
            <a:r>
              <a:t>1. Before we start, look towards a window, or if you cannot see one, towards the furthest point in the room.</a:t>
            </a:r>
          </a:p>
          <a:p>
            <a:pPr>
              <a:defRPr sz="2400" b="0">
                <a:solidFill>
                  <a:srgbClr val="5C4B51"/>
                </a:solidFill>
                <a:latin typeface="PT Sans"/>
              </a:defRPr>
            </a:pPr>
            <a:r>
              <a:t>2. Let your eyes rest on the furthest thing you can see for a minute, and let your attention reach a little further than that.</a:t>
            </a:r>
          </a:p>
          <a:p>
            <a:pPr>
              <a:defRPr sz="2400" b="0">
                <a:solidFill>
                  <a:srgbClr val="5C4B51"/>
                </a:solidFill>
                <a:latin typeface="PT Sans"/>
              </a:defRPr>
            </a:pPr>
            <a:r>
              <a:t>3. Everything out there carries on without needing anything from you. Your worries can stay the same size while the space around them grows.</a:t>
            </a:r>
          </a:p>
          <a:p>
            <a:pPr>
              <a:defRPr sz="2400" b="0">
                <a:solidFill>
                  <a:srgbClr val="5C4B51"/>
                </a:solidFill>
                <a:latin typeface="PT Sans"/>
              </a:defRPr>
            </a:pPr>
            <a:r>
              <a:t>4. When the minute ends, bring your eyes back to the room and we will begin.</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Compassion · 4 min opener</a:t>
            </a:r>
          </a:p>
          <a:p>
            <a:pPr>
              <a:defRPr sz="3600" b="1">
                <a:solidFill>
                  <a:srgbClr val="171636"/>
                </a:solidFill>
                <a:latin typeface="Quicksand"/>
              </a:defRPr>
            </a:pPr>
            <a:r>
              <a:t>Three quiet wishes</a:t>
            </a:r>
          </a:p>
          <a:p>
            <a:pPr>
              <a:defRPr sz="2400" b="0">
                <a:solidFill>
                  <a:srgbClr val="5C4B51"/>
                </a:solidFill>
                <a:latin typeface="PT Sans"/>
              </a:defRPr>
            </a:pPr>
            <a:r>
              <a:t>1. Place your hands on the desk or somewhere else that feels comfortable, and take a moment to arrive.</a:t>
            </a:r>
          </a:p>
          <a:p>
            <a:pPr>
              <a:defRPr sz="2400" b="0">
                <a:solidFill>
                  <a:srgbClr val="5C4B51"/>
                </a:solidFill>
                <a:latin typeface="PT Sans"/>
              </a:defRPr>
            </a:pPr>
            <a:r>
              <a:t>2. Begin with a quiet wish for yourself, in words that feel natural to you, such as "May today feel a little easier."</a:t>
            </a:r>
          </a:p>
          <a:p>
            <a:pPr>
              <a:defRPr sz="2400" b="0">
                <a:solidFill>
                  <a:srgbClr val="5C4B51"/>
                </a:solidFill>
                <a:latin typeface="PT Sans"/>
              </a:defRPr>
            </a:pPr>
            <a:r>
              <a:t>3. Offer the same wish silently to someone you care about, without needing to say who they are.</a:t>
            </a:r>
          </a:p>
          <a:p>
            <a:pPr>
              <a:defRPr sz="2400" b="0">
                <a:solidFill>
                  <a:srgbClr val="5C4B51"/>
                </a:solidFill>
                <a:latin typeface="PT Sans"/>
              </a:defRPr>
            </a:pPr>
            <a:r>
              <a:t>4. Finally, send a kind wish to the whole room, including people you do not know well.</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Celebration · 4 min closer</a:t>
            </a:r>
          </a:p>
          <a:p>
            <a:pPr>
              <a:defRPr sz="3600" b="1">
                <a:solidFill>
                  <a:srgbClr val="171636"/>
                </a:solidFill>
                <a:latin typeface="Quicksand"/>
              </a:defRPr>
            </a:pPr>
            <a:r>
              <a:t>Who helped it happen</a:t>
            </a:r>
          </a:p>
          <a:p>
            <a:pPr>
              <a:defRPr sz="2400" b="0">
                <a:solidFill>
                  <a:srgbClr val="5C4B51"/>
                </a:solidFill>
                <a:latin typeface="PT Sans"/>
              </a:defRPr>
            </a:pPr>
            <a:r>
              <a:t>1. Before you pack up, think of one thing that got finished recently, however small, such as a piece of work handed in or a hard week that is now behind you.</a:t>
            </a:r>
          </a:p>
          <a:p>
            <a:pPr>
              <a:defRPr sz="2400" b="0">
                <a:solidFill>
                  <a:srgbClr val="5C4B51"/>
                </a:solidFill>
                <a:latin typeface="PT Sans"/>
              </a:defRPr>
            </a:pPr>
            <a:r>
              <a:t>2. Hold it in mind for a moment, and let it count before you move on.</a:t>
            </a:r>
          </a:p>
          <a:p>
            <a:pPr>
              <a:defRPr sz="2400" b="0">
                <a:solidFill>
                  <a:srgbClr val="5C4B51"/>
                </a:solidFill>
                <a:latin typeface="PT Sans"/>
              </a:defRPr>
            </a:pPr>
            <a:r>
              <a:t>3. Now think of anyone who helped it happen, perhaps someone who explained something, waited for you or made you laugh on a long day.</a:t>
            </a:r>
          </a:p>
          <a:p>
            <a:pPr>
              <a:defRPr sz="2400" b="0">
                <a:solidFill>
                  <a:srgbClr val="5C4B51"/>
                </a:solidFill>
                <a:latin typeface="PT Sans"/>
              </a:defRPr>
            </a:pPr>
            <a:r>
              <a:t>4. If you would like to, thank them quietly in your head, or later in your own way. Nobody needs to know what you chose.</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Curiosity · 3 min closer</a:t>
            </a:r>
          </a:p>
          <a:p>
            <a:pPr>
              <a:defRPr sz="3600" b="1">
                <a:solidFill>
                  <a:srgbClr val="171636"/>
                </a:solidFill>
                <a:latin typeface="Quicksand"/>
              </a:defRPr>
            </a:pPr>
            <a:r>
              <a:t>Leave with a question</a:t>
            </a:r>
          </a:p>
          <a:p>
            <a:pPr>
              <a:defRPr sz="2400" b="0">
                <a:solidFill>
                  <a:srgbClr val="5C4B51"/>
                </a:solidFill>
                <a:latin typeface="PT Sans"/>
              </a:defRPr>
            </a:pPr>
            <a:r>
              <a:t>1. We are going to close with a question. Think back over the day and notice one thing you are still curious about.</a:t>
            </a:r>
          </a:p>
          <a:p>
            <a:pPr>
              <a:defRPr sz="2400" b="0">
                <a:solidFill>
                  <a:srgbClr val="5C4B51"/>
                </a:solidFill>
                <a:latin typeface="PT Sans"/>
              </a:defRPr>
            </a:pPr>
            <a:r>
              <a:t>2. It does not have to come from this subject. It might begin with "Why does that work?" or "Who decided that?"</a:t>
            </a:r>
          </a:p>
          <a:p>
            <a:pPr>
              <a:defRPr sz="2400" b="0">
                <a:solidFill>
                  <a:srgbClr val="5C4B51"/>
                </a:solidFill>
                <a:latin typeface="PT Sans"/>
              </a:defRPr>
            </a:pPr>
            <a:r>
              <a:t>3. You do not need to answer it today. Some questions are worth carrying for a while.</a:t>
            </a:r>
          </a:p>
          <a:p>
            <a:pPr>
              <a:defRPr sz="2400" b="0">
                <a:solidFill>
                  <a:srgbClr val="5C4B51"/>
                </a:solidFill>
                <a:latin typeface="PT Sans"/>
              </a:defRPr>
            </a:pPr>
            <a:r>
              <a:t>4. If you would like to share yours, tell me on the way out in one sentence. There are no marks attached.</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Gratitude · 5 min closer</a:t>
            </a:r>
          </a:p>
          <a:p>
            <a:pPr>
              <a:defRPr sz="3600" b="1">
                <a:solidFill>
                  <a:srgbClr val="171636"/>
                </a:solidFill>
                <a:latin typeface="Quicksand"/>
              </a:defRPr>
            </a:pPr>
            <a:r>
              <a:t>The gratitude round</a:t>
            </a:r>
          </a:p>
          <a:p>
            <a:pPr>
              <a:defRPr sz="2400" b="0">
                <a:solidFill>
                  <a:srgbClr val="5C4B51"/>
                </a:solidFill>
                <a:latin typeface="PT Sans"/>
              </a:defRPr>
            </a:pPr>
            <a:r>
              <a:t>1. In these last few minutes, bring to mind three things from this week you feel grateful for. Try to include one that involved another person.</a:t>
            </a:r>
          </a:p>
          <a:p>
            <a:pPr>
              <a:defRPr sz="2400" b="0">
                <a:solidFill>
                  <a:srgbClr val="5C4B51"/>
                </a:solidFill>
                <a:latin typeface="PT Sans"/>
              </a:defRPr>
            </a:pPr>
            <a:r>
              <a:t>2. If you are comfortable, share that one with your neighbour using the sentence "Someone made my week better when..." and listen to their answer.</a:t>
            </a:r>
          </a:p>
          <a:p>
            <a:pPr>
              <a:defRPr sz="2400" b="0">
                <a:solidFill>
                  <a:srgbClr val="5C4B51"/>
                </a:solidFill>
                <a:latin typeface="PT Sans"/>
              </a:defRPr>
            </a:pPr>
            <a:r>
              <a:t>3. As you listen, notice the many ordinary ways we affect one another's week.</a:t>
            </a:r>
          </a:p>
          <a:p>
            <a:pPr>
              <a:defRPr sz="2400" b="0">
                <a:solidFill>
                  <a:srgbClr val="5C4B51"/>
                </a:solidFill>
                <a:latin typeface="PT Sans"/>
              </a:defRPr>
            </a:pPr>
            <a:r>
              <a:t>4. Keep the other two to yourself and take them with you into the weekend.</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Reflection · 5 min closer</a:t>
            </a:r>
          </a:p>
          <a:p>
            <a:pPr>
              <a:defRPr sz="3600" b="1">
                <a:solidFill>
                  <a:srgbClr val="171636"/>
                </a:solidFill>
                <a:latin typeface="Quicksand"/>
              </a:defRPr>
            </a:pPr>
            <a:r>
              <a:t>Rings of the term</a:t>
            </a:r>
          </a:p>
          <a:p>
            <a:pPr>
              <a:defRPr sz="2400" b="0">
                <a:solidFill>
                  <a:srgbClr val="5C4B51"/>
                </a:solidFill>
                <a:latin typeface="PT Sans"/>
              </a:defRPr>
            </a:pPr>
            <a:r>
              <a:t>1. As the term ends, picture it as one of the rings inside a tree, holding a record of the season that has passed.</a:t>
            </a:r>
          </a:p>
          <a:p>
            <a:pPr>
              <a:defRPr sz="2400" b="0">
                <a:solidFill>
                  <a:srgbClr val="5C4B51"/>
                </a:solidFill>
                <a:latin typeface="PT Sans"/>
              </a:defRPr>
            </a:pPr>
            <a:r>
              <a:t>2. Close your eyes if you like, and imagine where the ring is thick with effort, and where growth was slower or harder to see.</a:t>
            </a:r>
          </a:p>
          <a:p>
            <a:pPr>
              <a:defRPr sz="2400" b="0">
                <a:solidFill>
                  <a:srgbClr val="5C4B51"/>
                </a:solidFill>
                <a:latin typeface="PT Sans"/>
              </a:defRPr>
            </a:pPr>
            <a:r>
              <a:t>3. Choose one thing from the term that you would like to keep and one thing you are ready to leave in the season behind you.</a:t>
            </a:r>
          </a:p>
          <a:p>
            <a:pPr>
              <a:defRPr sz="2400" b="0">
                <a:solidFill>
                  <a:srgbClr val="5C4B51"/>
                </a:solidFill>
                <a:latin typeface="PT Sans"/>
              </a:defRPr>
            </a:pPr>
            <a:r>
              <a:t>4. If you are willing, offer one word for the term as you pack up. Then let the reflection end and the break begin.</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Intention-setting · 4 min opener</a:t>
            </a:r>
          </a:p>
          <a:p>
            <a:pPr>
              <a:defRPr sz="3600" b="1">
                <a:solidFill>
                  <a:srgbClr val="171636"/>
                </a:solidFill>
                <a:latin typeface="Quicksand"/>
              </a:defRPr>
            </a:pPr>
            <a:r>
              <a:t>Crossing the threshold</a:t>
            </a:r>
          </a:p>
          <a:p>
            <a:pPr>
              <a:defRPr sz="2400" b="0">
                <a:solidFill>
                  <a:srgbClr val="5C4B51"/>
                </a:solidFill>
                <a:latin typeface="PT Sans"/>
              </a:defRPr>
            </a:pPr>
            <a:r>
              <a:t>1. Welcome back. As we begin a new term together, settle into your seat and let your shoulders drop.</a:t>
            </a:r>
          </a:p>
          <a:p>
            <a:pPr>
              <a:defRPr sz="2400" b="0">
                <a:solidFill>
                  <a:srgbClr val="5C4B51"/>
                </a:solidFill>
                <a:latin typeface="PT Sans"/>
              </a:defRPr>
            </a:pPr>
            <a:r>
              <a:t>2. Notice one thing that has changed since we last sat here, perhaps the light outside or something you recognise in yourself.</a:t>
            </a:r>
          </a:p>
          <a:p>
            <a:pPr>
              <a:defRPr sz="2400" b="0">
                <a:solidFill>
                  <a:srgbClr val="5C4B51"/>
                </a:solidFill>
                <a:latin typeface="PT Sans"/>
              </a:defRPr>
            </a:pPr>
            <a:r>
              <a:t>3. Choose one private word for how you would like to meet the term ahead. The word is yours, and nobody will collect it.</a:t>
            </a:r>
          </a:p>
          <a:p>
            <a:pPr>
              <a:defRPr sz="2400" b="0">
                <a:solidFill>
                  <a:srgbClr val="5C4B51"/>
                </a:solidFill>
                <a:latin typeface="PT Sans"/>
              </a:defRPr>
            </a:pPr>
            <a:r>
              <a:t>4. Hold the word in mind for one quiet breath, then look up when you are ready to begin.</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Collaboration · 4 min opener</a:t>
            </a:r>
          </a:p>
          <a:p>
            <a:pPr>
              <a:defRPr sz="3600" b="1">
                <a:solidFill>
                  <a:srgbClr val="171636"/>
                </a:solidFill>
                <a:latin typeface="Quicksand"/>
              </a:defRPr>
            </a:pPr>
            <a:r>
              <a:t>Rainstorm</a:t>
            </a:r>
          </a:p>
          <a:p>
            <a:pPr>
              <a:defRPr sz="2400" b="0">
                <a:solidFill>
                  <a:srgbClr val="5C4B51"/>
                </a:solidFill>
                <a:latin typeface="PT Sans"/>
              </a:defRPr>
            </a:pPr>
            <a:r>
              <a:t>1. Let's make the sound of a rainstorm together. It gets loud: if that is hard today, rub your palms only or just watch. Follow my hands and rub your palms as the wind rises.</a:t>
            </a:r>
          </a:p>
          <a:p>
            <a:pPr>
              <a:defRPr sz="2400" b="0">
                <a:solidFill>
                  <a:srgbClr val="5C4B51"/>
                </a:solidFill>
                <a:latin typeface="PT Sans"/>
              </a:defRPr>
            </a:pPr>
            <a:r>
              <a:t>2. Click your fingers to add the first drops, and listen as the sound travels around the room.</a:t>
            </a:r>
          </a:p>
          <a:p>
            <a:pPr>
              <a:defRPr sz="2400" b="0">
                <a:solidFill>
                  <a:srgbClr val="5C4B51"/>
                </a:solidFill>
                <a:latin typeface="PT Sans"/>
              </a:defRPr>
            </a:pPr>
            <a:r>
              <a:t>3. Move into steady rain by clapping, then drum your palms gently on the desks as the storm reaches its peak.</a:t>
            </a:r>
          </a:p>
          <a:p>
            <a:pPr>
              <a:defRPr sz="2400" b="0">
                <a:solidFill>
                  <a:srgbClr val="5C4B51"/>
                </a:solidFill>
                <a:latin typeface="PT Sans"/>
              </a:defRPr>
            </a:pPr>
            <a:r>
              <a:t>4. Follow me back through clapping, clicking and rubbing until the room is quiet again. Notice what we made together without a word.</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Breathing · 3 min opener</a:t>
            </a:r>
          </a:p>
          <a:p>
            <a:pPr>
              <a:defRPr sz="3600" b="1">
                <a:solidFill>
                  <a:srgbClr val="171636"/>
                </a:solidFill>
                <a:latin typeface="Quicksand"/>
              </a:defRPr>
            </a:pPr>
            <a:r>
              <a:t>Four sides of a breath</a:t>
            </a:r>
          </a:p>
          <a:p>
            <a:pPr>
              <a:defRPr sz="2400" b="0">
                <a:solidFill>
                  <a:srgbClr val="5C4B51"/>
                </a:solidFill>
                <a:latin typeface="PT Sans"/>
              </a:defRPr>
            </a:pPr>
            <a:r>
              <a:t>1. A new term can bring a lot at once, so for the next minute we will give our attention to the four sides of a breath.</a:t>
            </a:r>
          </a:p>
          <a:p>
            <a:pPr>
              <a:defRPr sz="2400" b="0">
                <a:solidFill>
                  <a:srgbClr val="5C4B51"/>
                </a:solidFill>
                <a:latin typeface="PT Sans"/>
              </a:defRPr>
            </a:pPr>
            <a:r>
              <a:t>2. Breathe in for four counts, hold for four if that is comfortable, breathe out for four and pause for four, as though you were drawing a slow square in the air.</a:t>
            </a:r>
          </a:p>
          <a:p>
            <a:pPr>
              <a:defRPr sz="2400" b="0">
                <a:solidFill>
                  <a:srgbClr val="5C4B51"/>
                </a:solidFill>
                <a:latin typeface="PT Sans"/>
              </a:defRPr>
            </a:pPr>
            <a:r>
              <a:t>3. We will trace three squares together. If you lose count, rejoin on any side. If holding your breath is uncomfortable, shorten the pause or breathe normally.</a:t>
            </a:r>
          </a:p>
          <a:p>
            <a:pPr>
              <a:defRPr sz="2400" b="0">
                <a:solidFill>
                  <a:srgbClr val="5C4B51"/>
                </a:solidFill>
                <a:latin typeface="PT Sans"/>
              </a:defRPr>
            </a:pPr>
            <a:r>
              <a:t>4. Follow the last square at your own pace, then notice how you feel, without needing anything to be different.</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Nature sensitivity · 3 min opener</a:t>
            </a:r>
          </a:p>
          <a:p>
            <a:pPr>
              <a:defRPr sz="3600" b="1">
                <a:solidFill>
                  <a:srgbClr val="171636"/>
                </a:solidFill>
                <a:latin typeface="Quicksand"/>
              </a:defRPr>
            </a:pPr>
            <a:r>
              <a:t>One sign of spring</a:t>
            </a:r>
          </a:p>
          <a:p>
            <a:pPr>
              <a:defRPr sz="2400" b="0">
                <a:solidFill>
                  <a:srgbClr val="5C4B51"/>
                </a:solidFill>
                <a:latin typeface="PT Sans"/>
              </a:defRPr>
            </a:pPr>
            <a:r>
              <a:t>1. Outside this room the season is changing. Buds are opening and the light lasts a little longer.</a:t>
            </a:r>
          </a:p>
          <a:p>
            <a:pPr>
              <a:defRPr sz="2400" b="0">
                <a:solidFill>
                  <a:srgbClr val="5C4B51"/>
                </a:solidFill>
                <a:latin typeface="PT Sans"/>
              </a:defRPr>
            </a:pPr>
            <a:r>
              <a:t>2. Bring to mind one sign of spring that you have noticed recently, or look through the window and find one now.</a:t>
            </a:r>
          </a:p>
          <a:p>
            <a:pPr>
              <a:defRPr sz="2400" b="0">
                <a:solidFill>
                  <a:srgbClr val="5C4B51"/>
                </a:solidFill>
                <a:latin typeface="PT Sans"/>
              </a:defRPr>
            </a:pPr>
            <a:r>
              <a:t>3. Hold the image for a moment and notice what it tells you about the season arriving.</a:t>
            </a:r>
          </a:p>
          <a:p>
            <a:pPr>
              <a:defRPr sz="2400" b="0">
                <a:solidFill>
                  <a:srgbClr val="5C4B51"/>
                </a:solidFill>
                <a:latin typeface="PT Sans"/>
              </a:defRPr>
            </a:pPr>
            <a:r>
              <a:t>4. If you would like to, describe your sign to the room in a few words.</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Digital discernment · 3 min opener</a:t>
            </a:r>
          </a:p>
          <a:p>
            <a:pPr>
              <a:defRPr sz="3600" b="1">
                <a:solidFill>
                  <a:srgbClr val="171636"/>
                </a:solidFill>
                <a:latin typeface="Quicksand"/>
              </a:defRPr>
            </a:pPr>
            <a:r>
              <a:t>Where the scroll left you</a:t>
            </a:r>
          </a:p>
          <a:p>
            <a:pPr>
              <a:defRPr sz="2400" b="0">
                <a:solidFill>
                  <a:srgbClr val="5C4B51"/>
                </a:solidFill>
                <a:latin typeface="PT Sans"/>
              </a:defRPr>
            </a:pPr>
            <a:r>
              <a:t>1. You do not need your phone for this. Think back to the last time you scrolled, this morning or on the way to school.</a:t>
            </a:r>
          </a:p>
          <a:p>
            <a:pPr>
              <a:defRPr sz="2400" b="0">
                <a:solidFill>
                  <a:srgbClr val="5C4B51"/>
                </a:solidFill>
                <a:latin typeface="PT Sans"/>
              </a:defRPr>
            </a:pPr>
            <a:r>
              <a:t>2. Find one private word for how you felt afterwards. It does not have to be good or bad.</a:t>
            </a:r>
          </a:p>
          <a:p>
            <a:pPr>
              <a:defRPr sz="2400" b="0">
                <a:solidFill>
                  <a:srgbClr val="5C4B51"/>
                </a:solidFill>
                <a:latin typeface="PT Sans"/>
              </a:defRPr>
            </a:pPr>
            <a:r>
              <a:t>3. Imagine placing that feeling on a shelf by the door for this lesson. You can pick it up again later if you need to.</a:t>
            </a:r>
          </a:p>
          <a:p>
            <a:pPr>
              <a:defRPr sz="2400" b="0">
                <a:solidFill>
                  <a:srgbClr val="5C4B51"/>
                </a:solidFill>
                <a:latin typeface="PT Sans"/>
              </a:defRPr>
            </a:pPr>
            <a:r>
              <a:t>4. Take one unhurried breath and bring your attention to the room you are in now.</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Stress management · 4 min opener</a:t>
            </a:r>
          </a:p>
          <a:p>
            <a:pPr>
              <a:defRPr sz="3600" b="1">
                <a:solidFill>
                  <a:srgbClr val="171636"/>
                </a:solidFill>
                <a:latin typeface="Quicksand"/>
              </a:defRPr>
            </a:pPr>
            <a:r>
              <a:t>Befriending the wobble</a:t>
            </a:r>
          </a:p>
          <a:p>
            <a:pPr>
              <a:defRPr sz="2400" b="0">
                <a:solidFill>
                  <a:srgbClr val="5C4B51"/>
                </a:solidFill>
                <a:latin typeface="PT Sans"/>
              </a:defRPr>
            </a:pPr>
            <a:r>
              <a:t>1. Take a quiet moment to notice whether there is a wobble somewhere in your body, perhaps nerves about something coming up.</a:t>
            </a:r>
          </a:p>
          <a:p>
            <a:pPr>
              <a:defRPr sz="2400" b="0">
                <a:solidFill>
                  <a:srgbClr val="5C4B51"/>
                </a:solidFill>
                <a:latin typeface="PT Sans"/>
              </a:defRPr>
            </a:pPr>
            <a:r>
              <a:t>2. Instead of pushing the feeling away, see if you can turn towards it with a little curiosity. What might it be telling you?</a:t>
            </a:r>
          </a:p>
          <a:p>
            <a:pPr>
              <a:defRPr sz="2400" b="0">
                <a:solidFill>
                  <a:srgbClr val="5C4B51"/>
                </a:solidFill>
                <a:latin typeface="PT Sans"/>
              </a:defRPr>
            </a:pPr>
            <a:r>
              <a:t>3. Ask yourself privately whether the feeling is connected to something you care about. "I don't know" is a fine answer.</a:t>
            </a:r>
          </a:p>
          <a:p>
            <a:pPr>
              <a:defRPr sz="2400" b="0">
                <a:solidFill>
                  <a:srgbClr val="5C4B51"/>
                </a:solidFill>
                <a:latin typeface="PT Sans"/>
              </a:defRPr>
            </a:pPr>
            <a:r>
              <a:t>4. You do not need to fix the feeling before we begin, and you can bring your attention back to the room whenever you choose.</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Relaxation · 3 min closer</a:t>
            </a:r>
          </a:p>
          <a:p>
            <a:pPr>
              <a:defRPr sz="3600" b="1">
                <a:solidFill>
                  <a:srgbClr val="171636"/>
                </a:solidFill>
                <a:latin typeface="Quicksand"/>
              </a:defRPr>
            </a:pPr>
            <a:r>
              <a:t>Softening half a turn</a:t>
            </a:r>
          </a:p>
          <a:p>
            <a:pPr>
              <a:defRPr sz="2400" b="0">
                <a:solidFill>
                  <a:srgbClr val="5C4B51"/>
                </a:solidFill>
                <a:latin typeface="PT Sans"/>
              </a:defRPr>
            </a:pPr>
            <a:r>
              <a:t>1. Before you pack up, we will take a minute to let go of some of the grip the day has put into your body. You can keep your eyes open.</a:t>
            </a:r>
          </a:p>
          <a:p>
            <a:pPr>
              <a:defRPr sz="2400" b="0">
                <a:solidFill>
                  <a:srgbClr val="5C4B51"/>
                </a:solidFill>
                <a:latin typeface="PT Sans"/>
              </a:defRPr>
            </a:pPr>
            <a:r>
              <a:t>2. Start with your jaw. If your teeth are pressed together, let them part a little behind closed lips.</a:t>
            </a:r>
          </a:p>
          <a:p>
            <a:pPr>
              <a:defRPr sz="2400" b="0">
                <a:solidFill>
                  <a:srgbClr val="5C4B51"/>
                </a:solidFill>
                <a:latin typeface="PT Sans"/>
              </a:defRPr>
            </a:pPr>
            <a:r>
              <a:t>3. Now your shoulders. If they have crept up towards your ears, let them drop a small way, only as far as feels easy.</a:t>
            </a:r>
          </a:p>
          <a:p>
            <a:pPr>
              <a:defRPr sz="2400" b="0">
                <a:solidFill>
                  <a:srgbClr val="5C4B51"/>
                </a:solidFill>
                <a:latin typeface="PT Sans"/>
              </a:defRPr>
            </a:pPr>
            <a:r>
              <a:t>4. Last, your hands. Let them rest open on the desk or in your lap for a few breaths, and notice anything that feels a little softer.</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Inquiry · 4 min opener</a:t>
            </a:r>
          </a:p>
          <a:p>
            <a:pPr>
              <a:defRPr sz="3600" b="1">
                <a:solidFill>
                  <a:srgbClr val="171636"/>
                </a:solidFill>
                <a:latin typeface="Quicksand"/>
              </a:defRPr>
            </a:pPr>
            <a:r>
              <a:t>A question with no answer</a:t>
            </a:r>
          </a:p>
          <a:p>
            <a:pPr>
              <a:defRPr sz="2400" b="0">
                <a:solidFill>
                  <a:srgbClr val="5C4B51"/>
                </a:solidFill>
                <a:latin typeface="PT Sans"/>
              </a:defRPr>
            </a:pPr>
            <a:r>
              <a:t>1. Here is a question that does not have one correct answer: what is something many people believe that might not be true?</a:t>
            </a:r>
          </a:p>
          <a:p>
            <a:pPr>
              <a:defRPr sz="2400" b="0">
                <a:solidFill>
                  <a:srgbClr val="5C4B51"/>
                </a:solidFill>
                <a:latin typeface="PT Sans"/>
              </a:defRPr>
            </a:pPr>
            <a:r>
              <a:t>2. Sit with the question quietly. No hands need to go up, and I am not waiting for a particular answer.</a:t>
            </a:r>
          </a:p>
          <a:p>
            <a:pPr>
              <a:defRPr sz="2400" b="0">
                <a:solidFill>
                  <a:srgbClr val="5C4B51"/>
                </a:solidFill>
                <a:latin typeface="PT Sans"/>
              </a:defRPr>
            </a:pPr>
            <a:r>
              <a:t>3. Notice what your mind does when a question stays unfinished and certainty is not on offer.</a:t>
            </a:r>
          </a:p>
          <a:p>
            <a:pPr>
              <a:defRPr sz="2400" b="0">
                <a:solidFill>
                  <a:srgbClr val="5C4B51"/>
                </a:solidFill>
                <a:latin typeface="PT Sans"/>
              </a:defRPr>
            </a:pPr>
            <a:r>
              <a:t>4. If you would like to, share one thought with your neighbour, even if it is still taking shape.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Purpose · 3 min opener</a:t>
            </a:r>
          </a:p>
          <a:p>
            <a:pPr>
              <a:defRPr sz="3600" b="1">
                <a:solidFill>
                  <a:srgbClr val="171636"/>
                </a:solidFill>
                <a:latin typeface="Quicksand"/>
              </a:defRPr>
            </a:pPr>
            <a:r>
              <a:t>The bigger why</a:t>
            </a:r>
          </a:p>
          <a:p>
            <a:pPr>
              <a:defRPr sz="2400" b="0">
                <a:solidFill>
                  <a:srgbClr val="5C4B51"/>
                </a:solidFill>
                <a:latin typeface="PT Sans"/>
              </a:defRPr>
            </a:pPr>
            <a:r>
              <a:t>1. Before we start, think about how today's lesson might connect with something beyond this room.</a:t>
            </a:r>
          </a:p>
          <a:p>
            <a:pPr>
              <a:defRPr sz="2400" b="0">
                <a:solidFill>
                  <a:srgbClr val="5C4B51"/>
                </a:solidFill>
                <a:latin typeface="PT Sans"/>
              </a:defRPr>
            </a:pPr>
            <a:r>
              <a:t>2. Finish the sentence "This could matter to someone because..." silently. The person you picture can be close to you or someone you may never meet.</a:t>
            </a:r>
          </a:p>
          <a:p>
            <a:pPr>
              <a:defRPr sz="2400" b="0">
                <a:solidFill>
                  <a:srgbClr val="5C4B51"/>
                </a:solidFill>
                <a:latin typeface="PT Sans"/>
              </a:defRPr>
            </a:pPr>
            <a:r>
              <a:t>3. You may not see the connection yet, and that is an honest place to begin.</a:t>
            </a:r>
          </a:p>
          <a:p>
            <a:pPr>
              <a:defRPr sz="2400" b="0">
                <a:solidFill>
                  <a:srgbClr val="5C4B51"/>
                </a:solidFill>
                <a:latin typeface="PT Sans"/>
              </a:defRPr>
            </a:pPr>
            <a:r>
              <a:t>4. Keep the sentence in mind during the lesson, and come back to it later to see whether your answer has changed.</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Ordinariness · 3 min closer</a:t>
            </a:r>
          </a:p>
          <a:p>
            <a:pPr>
              <a:defRPr sz="3600" b="1">
                <a:solidFill>
                  <a:srgbClr val="171636"/>
                </a:solidFill>
                <a:latin typeface="Quicksand"/>
              </a:defRPr>
            </a:pPr>
            <a:r>
              <a:t>The done list</a:t>
            </a:r>
          </a:p>
          <a:p>
            <a:pPr>
              <a:defRPr sz="2400" b="0">
                <a:solidFill>
                  <a:srgbClr val="5C4B51"/>
                </a:solidFill>
                <a:latin typeface="PT Sans"/>
              </a:defRPr>
            </a:pPr>
            <a:r>
              <a:t>1. To-do lists hold our attention on what remains, so for one minute we will notice what is already done today.</a:t>
            </a:r>
          </a:p>
          <a:p>
            <a:pPr>
              <a:defRPr sz="2400" b="0">
                <a:solidFill>
                  <a:srgbClr val="5C4B51"/>
                </a:solidFill>
                <a:latin typeface="PT Sans"/>
              </a:defRPr>
            </a:pPr>
            <a:r>
              <a:t>2. Count ordinary things, including arriving, asking a question, staying with something difficult or helping another person.</a:t>
            </a:r>
          </a:p>
          <a:p>
            <a:pPr>
              <a:defRPr sz="2400" b="0">
                <a:solidFill>
                  <a:srgbClr val="5C4B51"/>
                </a:solidFill>
                <a:latin typeface="PT Sans"/>
              </a:defRPr>
            </a:pPr>
            <a:r>
              <a:t>3. Choose three items and keep the list private, recognising the effort behind each one.</a:t>
            </a:r>
          </a:p>
          <a:p>
            <a:pPr>
              <a:defRPr sz="2400" b="0">
                <a:solidFill>
                  <a:srgbClr val="5C4B51"/>
                </a:solidFill>
                <a:latin typeface="PT Sans"/>
              </a:defRPr>
            </a:pPr>
            <a:r>
              <a:t>4. Take the list with you as you leave, alongside anything that still needs your attention.</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Reciprocity · 5 min closer</a:t>
            </a:r>
          </a:p>
          <a:p>
            <a:pPr>
              <a:defRPr sz="3600" b="1">
                <a:solidFill>
                  <a:srgbClr val="171636"/>
                </a:solidFill>
                <a:latin typeface="Quicksand"/>
              </a:defRPr>
            </a:pPr>
            <a:r>
              <a:t>Giving and receiving</a:t>
            </a:r>
          </a:p>
          <a:p>
            <a:pPr>
              <a:defRPr sz="2400" b="0">
                <a:solidFill>
                  <a:srgbClr val="5C4B51"/>
                </a:solidFill>
                <a:latin typeface="PT Sans"/>
              </a:defRPr>
            </a:pPr>
            <a:r>
              <a:t>1. Before we go, we will practise giving an appreciation and receiving one without brushing it away.</a:t>
            </a:r>
          </a:p>
          <a:p>
            <a:pPr>
              <a:defRPr sz="2400" b="0">
                <a:solidFill>
                  <a:srgbClr val="5C4B51"/>
                </a:solidFill>
                <a:latin typeface="PT Sans"/>
              </a:defRPr>
            </a:pPr>
            <a:r>
              <a:t>2. Think of something small and genuine you appreciate about the person beside you, from something they did today or this week. You can pass, or shake your head, if the pairing does not feel comfortable.</a:t>
            </a:r>
          </a:p>
          <a:p>
            <a:pPr>
              <a:defRPr sz="2400" b="0">
                <a:solidFill>
                  <a:srgbClr val="5C4B51"/>
                </a:solidFill>
                <a:latin typeface="PT Sans"/>
              </a:defRPr>
            </a:pPr>
            <a:r>
              <a:t>3. Offer it in one sentence, or use "Thank you for sharing this lesson with me" if you need a starting point.</a:t>
            </a:r>
          </a:p>
          <a:p>
            <a:pPr>
              <a:defRPr sz="2400" b="0">
                <a:solidFill>
                  <a:srgbClr val="5C4B51"/>
                </a:solidFill>
                <a:latin typeface="PT Sans"/>
              </a:defRPr>
            </a:pPr>
            <a:r>
              <a:t>4. When you receive one, say "thank you" and let the words land before you swap roles.</a:t>
            </a:r>
          </a:p>
          <a:p>
            <a:pPr>
              <a:defRPr sz="2400" b="0">
                <a:solidFill>
                  <a:srgbClr val="5C4B51"/>
                </a:solidFill>
                <a:latin typeface="PT Sans"/>
              </a:defRPr>
            </a:pPr>
            <a:r>
              <a:t>5. Notice privately whether giving or receiving felt less familiar.</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Joy · 3 min opener</a:t>
            </a:r>
          </a:p>
          <a:p>
            <a:pPr>
              <a:defRPr sz="3600" b="1">
                <a:solidFill>
                  <a:srgbClr val="171636"/>
                </a:solidFill>
                <a:latin typeface="Quicksand"/>
              </a:defRPr>
            </a:pPr>
            <a:r>
              <a:t>Hardwiring the good</a:t>
            </a:r>
          </a:p>
          <a:p>
            <a:pPr>
              <a:defRPr sz="2400" b="0">
                <a:solidFill>
                  <a:srgbClr val="5C4B51"/>
                </a:solidFill>
                <a:latin typeface="PT Sans"/>
              </a:defRPr>
            </a:pPr>
            <a:r>
              <a:t>1. Our attention can stay with what went wrong while a good moment slips past, so this practice gives one good moment a little more time.</a:t>
            </a:r>
          </a:p>
          <a:p>
            <a:pPr>
              <a:defRPr sz="2400" b="0">
                <a:solidFill>
                  <a:srgbClr val="5C4B51"/>
                </a:solidFill>
                <a:latin typeface="PT Sans"/>
              </a:defRPr>
            </a:pPr>
            <a:r>
              <a:t>2. Recall something good from the last day or two, such as warmth from the sun or a welcome message.</a:t>
            </a:r>
          </a:p>
          <a:p>
            <a:pPr>
              <a:defRPr sz="2400" b="0">
                <a:solidFill>
                  <a:srgbClr val="5C4B51"/>
                </a:solidFill>
                <a:latin typeface="PT Sans"/>
              </a:defRPr>
            </a:pPr>
            <a:r>
              <a:t>3. Stay with the moment for twenty seconds. Remember where you were, what happened and what made it feel good.</a:t>
            </a:r>
          </a:p>
          <a:p>
            <a:pPr>
              <a:defRPr sz="2400" b="0">
                <a:solidFill>
                  <a:srgbClr val="5C4B51"/>
                </a:solidFill>
                <a:latin typeface="PT Sans"/>
              </a:defRPr>
            </a:pPr>
            <a:r>
              <a:t>4. When the time ends, let the memory go and notice what it was like to stay with it a little longer.</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Reflection · 5 min closer</a:t>
            </a:r>
          </a:p>
          <a:p>
            <a:pPr>
              <a:defRPr sz="3600" b="1">
                <a:solidFill>
                  <a:srgbClr val="171636"/>
                </a:solidFill>
                <a:latin typeface="Quicksand"/>
              </a:defRPr>
            </a:pPr>
            <a:r>
              <a:t>The river of this term</a:t>
            </a:r>
          </a:p>
          <a:p>
            <a:pPr>
              <a:defRPr sz="2400" b="0">
                <a:solidFill>
                  <a:srgbClr val="5C4B51"/>
                </a:solidFill>
                <a:latin typeface="PT Sans"/>
              </a:defRPr>
            </a:pPr>
            <a:r>
              <a:t>1. In the last five minutes of the term, picture the past thirteen weeks as a river you have travelled.</a:t>
            </a:r>
          </a:p>
          <a:p>
            <a:pPr>
              <a:defRPr sz="2400" b="0">
                <a:solidFill>
                  <a:srgbClr val="5C4B51"/>
                </a:solidFill>
                <a:latin typeface="PT Sans"/>
              </a:defRPr>
            </a:pPr>
            <a:r>
              <a:t>2. Notice where the river ran fast, where it slowed, and whether there was an obstacle you passed or are still finding your way around.</a:t>
            </a:r>
          </a:p>
          <a:p>
            <a:pPr>
              <a:defRPr sz="2400" b="0">
                <a:solidFill>
                  <a:srgbClr val="5C4B51"/>
                </a:solidFill>
                <a:latin typeface="PT Sans"/>
              </a:defRPr>
            </a:pPr>
            <a:r>
              <a:t>3. Choose one part of the journey you want to remember. It can hold difficulty, pride or more than one feeling at once.</a:t>
            </a:r>
          </a:p>
          <a:p>
            <a:pPr>
              <a:defRPr sz="2400" b="0">
                <a:solidFill>
                  <a:srgbClr val="5C4B51"/>
                </a:solidFill>
                <a:latin typeface="PT Sans"/>
              </a:defRPr>
            </a:pPr>
            <a:r>
              <a:t>4. If you would like to, describe your river in one word on the way out, and let the reflection end as the break begins.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Intention-setting · 4 min opener</a:t>
            </a:r>
          </a:p>
          <a:p>
            <a:pPr>
              <a:defRPr sz="3600" b="1">
                <a:solidFill>
                  <a:srgbClr val="171636"/>
                </a:solidFill>
                <a:latin typeface="Quicksand"/>
              </a:defRPr>
            </a:pPr>
            <a:r>
              <a:t>Crossing the threshold</a:t>
            </a:r>
          </a:p>
          <a:p>
            <a:pPr>
              <a:defRPr sz="2400" b="0">
                <a:solidFill>
                  <a:srgbClr val="5C4B51"/>
                </a:solidFill>
                <a:latin typeface="PT Sans"/>
              </a:defRPr>
            </a:pPr>
            <a:r>
              <a:t>1. Welcome to the summer term. Before it gathers pace, settle into your seat and allow your shoulders to rest.</a:t>
            </a:r>
          </a:p>
          <a:p>
            <a:pPr>
              <a:defRPr sz="2400" b="0">
                <a:solidFill>
                  <a:srgbClr val="5C4B51"/>
                </a:solidFill>
                <a:latin typeface="PT Sans"/>
              </a:defRPr>
            </a:pPr>
            <a:r>
              <a:t>2. Take three unhurried breaths and let your attention move from the corridor into the room.</a:t>
            </a:r>
          </a:p>
          <a:p>
            <a:pPr>
              <a:defRPr sz="2400" b="0">
                <a:solidFill>
                  <a:srgbClr val="5C4B51"/>
                </a:solidFill>
                <a:latin typeface="PT Sans"/>
              </a:defRPr>
            </a:pPr>
            <a:r>
              <a:t>3. Finish the sentence "This term, I would like a little more..." silently, using one word if that is enough.</a:t>
            </a:r>
          </a:p>
          <a:p>
            <a:pPr>
              <a:defRPr sz="2400" b="0">
                <a:solidFill>
                  <a:srgbClr val="5C4B51"/>
                </a:solidFill>
                <a:latin typeface="PT Sans"/>
              </a:defRPr>
            </a:pPr>
            <a:r>
              <a:t>4. Keep your word private and hold it for a moment, as something to come back to during the term.</a:t>
            </a:r>
          </a:p>
          <a:p>
            <a:pPr>
              <a:defRPr sz="2400" b="0">
                <a:solidFill>
                  <a:srgbClr val="5C4B51"/>
                </a:solidFill>
                <a:latin typeface="PT Sans"/>
              </a:defRPr>
            </a:pPr>
            <a:r>
              <a:t>5. When you are ready, look up and we will begin together.</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Self-regulation · 5 min opener</a:t>
            </a:r>
          </a:p>
          <a:p>
            <a:pPr>
              <a:defRPr sz="3600" b="1">
                <a:solidFill>
                  <a:srgbClr val="171636"/>
                </a:solidFill>
                <a:latin typeface="Quicksand"/>
              </a:defRPr>
            </a:pPr>
            <a:r>
              <a:t>The full stop</a:t>
            </a:r>
          </a:p>
          <a:p>
            <a:pPr>
              <a:defRPr sz="2400" b="0">
                <a:solidFill>
                  <a:srgbClr val="5C4B51"/>
                </a:solidFill>
                <a:latin typeface="PT Sans"/>
              </a:defRPr>
            </a:pPr>
            <a:r>
              <a:t>1. Exam season can make everything feel faster, so today we will practise a short pause called STOPP that you can use anywhere.</a:t>
            </a:r>
          </a:p>
          <a:p>
            <a:pPr>
              <a:defRPr sz="2400" b="0">
                <a:solidFill>
                  <a:srgbClr val="5C4B51"/>
                </a:solidFill>
                <a:latin typeface="PT Sans"/>
              </a:defRPr>
            </a:pPr>
            <a:r>
              <a:t>2. S means stop where you are. T means take one comfortable breath, with an unhurried out-breath.</a:t>
            </a:r>
          </a:p>
          <a:p>
            <a:pPr>
              <a:defRPr sz="2400" b="0">
                <a:solidFill>
                  <a:srgbClr val="5C4B51"/>
                </a:solidFill>
                <a:latin typeface="PT Sans"/>
              </a:defRPr>
            </a:pPr>
            <a:r>
              <a:t>3. O means observe what is moving through your mind. You might name it quietly as planning, worrying or replaying.</a:t>
            </a:r>
          </a:p>
          <a:p>
            <a:pPr>
              <a:defRPr sz="2400" b="0">
                <a:solidFill>
                  <a:srgbClr val="5C4B51"/>
                </a:solidFill>
                <a:latin typeface="PT Sans"/>
              </a:defRPr>
            </a:pPr>
            <a:r>
              <a:t>4. The first P means pull back: picture the moment from another place or time, and notice whether your view of it changes.</a:t>
            </a:r>
          </a:p>
          <a:p>
            <a:pPr>
              <a:defRPr sz="2400" b="0">
                <a:solidFill>
                  <a:srgbClr val="5C4B51"/>
                </a:solidFill>
                <a:latin typeface="PT Sans"/>
              </a:defRPr>
            </a:pPr>
            <a:r>
              <a:t>5. The last P means proceed, choosing what to do next. You can use the pause in an exam, an argument or any moment you need a little room.</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Bioinspiration · 4 min opener</a:t>
            </a:r>
          </a:p>
          <a:p>
            <a:pPr>
              <a:defRPr sz="3600" b="1">
                <a:solidFill>
                  <a:srgbClr val="171636"/>
                </a:solidFill>
                <a:latin typeface="Quicksand"/>
              </a:defRPr>
            </a:pPr>
            <a:r>
              <a:t>This week's weather</a:t>
            </a:r>
          </a:p>
          <a:p>
            <a:pPr>
              <a:defRPr sz="2400" b="0">
                <a:solidFill>
                  <a:srgbClr val="5C4B51"/>
                </a:solidFill>
                <a:latin typeface="PT Sans"/>
              </a:defRPr>
            </a:pPr>
            <a:r>
              <a:t>1. Sit as upright as feels natural and imagine your body as a mountain, its base held by the chair and its summit reaching up.</a:t>
            </a:r>
          </a:p>
          <a:p>
            <a:pPr>
              <a:defRPr sz="2400" b="0">
                <a:solidFill>
                  <a:srgbClr val="5C4B51"/>
                </a:solidFill>
                <a:latin typeface="PT Sans"/>
              </a:defRPr>
            </a:pPr>
            <a:r>
              <a:t>2. Picture this week's thoughts and feelings as weather moving across the mountain: heat, cloud, wind or rain.</a:t>
            </a:r>
          </a:p>
          <a:p>
            <a:pPr>
              <a:defRPr sz="2400" b="0">
                <a:solidFill>
                  <a:srgbClr val="5C4B51"/>
                </a:solidFill>
                <a:latin typeface="PT Sans"/>
              </a:defRPr>
            </a:pPr>
            <a:r>
              <a:t>3. The mountain does not chase the weather or push it away. Take a few comfortable breaths and let the picture stay for one minute.</a:t>
            </a:r>
          </a:p>
          <a:p>
            <a:pPr>
              <a:defRPr sz="2400" b="0">
                <a:solidFill>
                  <a:srgbClr val="5C4B51"/>
                </a:solidFill>
                <a:latin typeface="PT Sans"/>
              </a:defRPr>
            </a:pPr>
            <a:r>
              <a:t>4. Before we begin, remember that the weather and the mountain both change, even when the change is slow.</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Reframing · 4 min opener</a:t>
            </a:r>
          </a:p>
          <a:p>
            <a:pPr>
              <a:defRPr sz="3600" b="1">
                <a:solidFill>
                  <a:srgbClr val="171636"/>
                </a:solidFill>
                <a:latin typeface="Quicksand"/>
              </a:defRPr>
            </a:pPr>
            <a:r>
              <a:t>Stress, reintroduced</a:t>
            </a:r>
          </a:p>
          <a:p>
            <a:pPr>
              <a:defRPr sz="2400" b="0">
                <a:solidFill>
                  <a:srgbClr val="5C4B51"/>
                </a:solidFill>
                <a:latin typeface="PT Sans"/>
              </a:defRPr>
            </a:pPr>
            <a:r>
              <a:t>1. Take a quiet body check and notice whether this term is showing up as a faster heartbeat, a busy stomach or something else.</a:t>
            </a:r>
          </a:p>
          <a:p>
            <a:pPr>
              <a:defRPr sz="2400" b="0">
                <a:solidFill>
                  <a:srgbClr val="5C4B51"/>
                </a:solidFill>
                <a:latin typeface="PT Sans"/>
              </a:defRPr>
            </a:pPr>
            <a:r>
              <a:t>2. One way to meet these sensations is to consider that your body may be getting ready for something demanding. A sign of stress is not proof that you cannot cope.</a:t>
            </a:r>
          </a:p>
          <a:p>
            <a:pPr>
              <a:defRPr sz="2400" b="0">
                <a:solidFill>
                  <a:srgbClr val="5C4B51"/>
                </a:solidFill>
                <a:latin typeface="PT Sans"/>
              </a:defRPr>
            </a:pPr>
            <a:r>
              <a:t>3. Take one comfortable breath and try the words "My body is giving me energy". Keep them only if they feel useful and true for you.</a:t>
            </a:r>
          </a:p>
          <a:p>
            <a:pPr>
              <a:defRPr sz="2400" b="0">
                <a:solidFill>
                  <a:srgbClr val="5C4B51"/>
                </a:solidFill>
                <a:latin typeface="PT Sans"/>
              </a:defRPr>
            </a:pPr>
            <a:r>
              <a:t>4. The sensation may stay, and you can choose your next step without waiting for it to go.</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Slowing down · 3 min closer</a:t>
            </a:r>
          </a:p>
          <a:p>
            <a:pPr>
              <a:defRPr sz="3600" b="1">
                <a:solidFill>
                  <a:srgbClr val="171636"/>
                </a:solidFill>
                <a:latin typeface="Quicksand"/>
              </a:defRPr>
            </a:pPr>
            <a:r>
              <a:t>Slower than feels normal</a:t>
            </a:r>
          </a:p>
          <a:p>
            <a:pPr>
              <a:defRPr sz="2400" b="0">
                <a:solidFill>
                  <a:srgbClr val="5C4B51"/>
                </a:solidFill>
                <a:latin typeface="PT Sans"/>
              </a:defRPr>
            </a:pPr>
            <a:r>
              <a:t>1. Before the bell, we will take two minutes to let the pace of the day come down a little.</a:t>
            </a:r>
          </a:p>
          <a:p>
            <a:pPr>
              <a:defRPr sz="2400" b="0">
                <a:solidFill>
                  <a:srgbClr val="5C4B51"/>
                </a:solidFill>
                <a:latin typeface="PT Sans"/>
              </a:defRPr>
            </a:pPr>
            <a:r>
              <a:t>2. Rest one hand on the desk and tap one finger in a slow beat, without a sound, at whatever pace your day has had.</a:t>
            </a:r>
          </a:p>
          <a:p>
            <a:pPr>
              <a:defRPr sz="2400" b="0">
                <a:solidFill>
                  <a:srgbClr val="5C4B51"/>
                </a:solidFill>
                <a:latin typeface="PT Sans"/>
              </a:defRPr>
            </a:pPr>
            <a:r>
              <a:t>3. Now let each beat come a little later than the one before, until the beat is slower than feels normal.</a:t>
            </a:r>
          </a:p>
          <a:p>
            <a:pPr>
              <a:defRPr sz="2400" b="0">
                <a:solidFill>
                  <a:srgbClr val="5C4B51"/>
                </a:solidFill>
                <a:latin typeface="PT Sans"/>
              </a:defRPr>
            </a:pPr>
            <a:r>
              <a:t>4. Stop when you are ready, let your hand rest and notice the pace you will carry out of the door.</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Digital boundaries · 4 min opener</a:t>
            </a:r>
          </a:p>
          <a:p>
            <a:pPr>
              <a:defRPr sz="3600" b="1">
                <a:solidFill>
                  <a:srgbClr val="171636"/>
                </a:solidFill>
                <a:latin typeface="Quicksand"/>
              </a:defRPr>
            </a:pPr>
            <a:r>
              <a:t>The phone across the room</a:t>
            </a:r>
          </a:p>
          <a:p>
            <a:pPr>
              <a:defRPr sz="2400" b="0">
                <a:solidFill>
                  <a:srgbClr val="5C4B51"/>
                </a:solidFill>
                <a:latin typeface="PT Sans"/>
              </a:defRPr>
            </a:pPr>
            <a:r>
              <a:t>1. Without checking, notice whether you know where your phone is right now, and how quickly the answer came.</a:t>
            </a:r>
          </a:p>
          <a:p>
            <a:pPr>
              <a:defRPr sz="2400" b="0">
                <a:solidFill>
                  <a:srgbClr val="5C4B51"/>
                </a:solidFill>
                <a:latin typeface="PT Sans"/>
              </a:defRPr>
            </a:pPr>
            <a:r>
              <a:t>2. A phone within sight can keep drawing some of our attention, even face-down and silent, though people experience this differently.</a:t>
            </a:r>
          </a:p>
          <a:p>
            <a:pPr>
              <a:defRPr sz="2400" b="0">
                <a:solidFill>
                  <a:srgbClr val="5C4B51"/>
                </a:solidFill>
                <a:latin typeface="PT Sans"/>
              </a:defRPr>
            </a:pPr>
            <a:r>
              <a:t>3. If you would like to experiment during revision, choose one study session when your phone stays in another room, and notice what happens to your attention.</a:t>
            </a:r>
          </a:p>
          <a:p>
            <a:pPr>
              <a:defRPr sz="2400" b="0">
                <a:solidFill>
                  <a:srgbClr val="5C4B51"/>
                </a:solidFill>
                <a:latin typeface="PT Sans"/>
              </a:defRPr>
            </a:pPr>
            <a:r>
              <a:t>4. You can choose the time privately now. Twenty minutes is enough.</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Affirmation · 4 min closer</a:t>
            </a:r>
          </a:p>
          <a:p>
            <a:pPr>
              <a:defRPr sz="3600" b="1">
                <a:solidFill>
                  <a:srgbClr val="171636"/>
                </a:solidFill>
                <a:latin typeface="Quicksand"/>
              </a:defRPr>
            </a:pPr>
            <a:r>
              <a:t>Good gossip</a:t>
            </a:r>
          </a:p>
          <a:p>
            <a:pPr>
              <a:defRPr sz="2400" b="0">
                <a:solidFill>
                  <a:srgbClr val="5C4B51"/>
                </a:solidFill>
                <a:latin typeface="PT Sans"/>
              </a:defRPr>
            </a:pPr>
            <a:r>
              <a:t>1. Before we go, turn to the person beside you for a short round of what we might call good gossip.</a:t>
            </a:r>
          </a:p>
          <a:p>
            <a:pPr>
              <a:defRPr sz="2400" b="0">
                <a:solidFill>
                  <a:srgbClr val="5C4B51"/>
                </a:solidFill>
                <a:latin typeface="PT Sans"/>
              </a:defRPr>
            </a:pPr>
            <a:r>
              <a:t>2. Take turns saying one kind and true thing about someone who is not in your pair, kept respectful. You can pass, or shake your head, if you would rather not take part.</a:t>
            </a:r>
          </a:p>
          <a:p>
            <a:pPr>
              <a:defRPr sz="2400" b="0">
                <a:solidFill>
                  <a:srgbClr val="5C4B51"/>
                </a:solidFill>
                <a:latin typeface="PT Sans"/>
              </a:defRPr>
            </a:pPr>
            <a:r>
              <a:t>3. Give each person up to sixty seconds, then notice what it was like to speak well of someone who was not there to hear it.</a:t>
            </a:r>
          </a:p>
          <a:p>
            <a:pPr>
              <a:defRPr sz="2400" b="0">
                <a:solidFill>
                  <a:srgbClr val="5C4B51"/>
                </a:solidFill>
                <a:latin typeface="PT Sans"/>
              </a:defRPr>
            </a:pPr>
            <a:r>
              <a:t>4. Keep the words in the spirit they were offered, or pass them on to the person later if that feels right.</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Flow · 4 min opener</a:t>
            </a:r>
          </a:p>
          <a:p>
            <a:pPr>
              <a:defRPr sz="3600" b="1">
                <a:solidFill>
                  <a:srgbClr val="171636"/>
                </a:solidFill>
                <a:latin typeface="Quicksand"/>
              </a:defRPr>
            </a:pPr>
            <a:r>
              <a:t>Stretch and skill</a:t>
            </a:r>
          </a:p>
          <a:p>
            <a:pPr>
              <a:defRPr sz="2400" b="0">
                <a:solidFill>
                  <a:srgbClr val="5C4B51"/>
                </a:solidFill>
                <a:latin typeface="PT Sans"/>
              </a:defRPr>
            </a:pPr>
            <a:r>
              <a:t>1. Think of one task you have today, in this lesson or later, and picture it in front of you.</a:t>
            </a:r>
          </a:p>
          <a:p>
            <a:pPr>
              <a:defRPr sz="2400" b="0">
                <a:solidFill>
                  <a:srgbClr val="5C4B51"/>
                </a:solidFill>
                <a:latin typeface="PT Sans"/>
              </a:defRPr>
            </a:pPr>
            <a:r>
              <a:t>2. Ask yourself two quiet questions: how far does this task stretch me, and how ready do my skills feel for it?</a:t>
            </a:r>
          </a:p>
          <a:p>
            <a:pPr>
              <a:defRPr sz="2400" b="0">
                <a:solidFill>
                  <a:srgbClr val="5C4B51"/>
                </a:solidFill>
                <a:latin typeface="PT Sans"/>
              </a:defRPr>
            </a:pPr>
            <a:r>
              <a:t>3. We tend to get absorbed when the stretch and the skill are close together. If the task feels far beyond you, find one small part closer to what you can already do.</a:t>
            </a:r>
          </a:p>
          <a:p>
            <a:pPr>
              <a:defRPr sz="2400" b="0">
                <a:solidFill>
                  <a:srgbClr val="5C4B51"/>
                </a:solidFill>
                <a:latin typeface="PT Sans"/>
              </a:defRPr>
            </a:pPr>
            <a:r>
              <a:t>4. If it feels too easy, think of one way to make it a little more interesting. Keep that part in mind as we begin.</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Planning · 4 min closer</a:t>
            </a:r>
          </a:p>
          <a:p>
            <a:pPr>
              <a:defRPr sz="3600" b="1">
                <a:solidFill>
                  <a:srgbClr val="171636"/>
                </a:solidFill>
                <a:latin typeface="Quicksand"/>
              </a:defRPr>
            </a:pPr>
            <a:r>
              <a:t>A note to later you</a:t>
            </a:r>
          </a:p>
          <a:p>
            <a:pPr>
              <a:defRPr sz="2400" b="0">
                <a:solidFill>
                  <a:srgbClr val="5C4B51"/>
                </a:solidFill>
                <a:latin typeface="PT Sans"/>
              </a:defRPr>
            </a:pPr>
            <a:r>
              <a:t>1. Before we finish, think about the next time you will sit down to work on something, perhaps tomorrow evening or later this week.</a:t>
            </a:r>
          </a:p>
          <a:p>
            <a:pPr>
              <a:defRPr sz="2400" b="0">
                <a:solidFill>
                  <a:srgbClr val="5C4B51"/>
                </a:solidFill>
                <a:latin typeface="PT Sans"/>
              </a:defRPr>
            </a:pPr>
            <a:r>
              <a:t>2. Picture yourself arriving then, maybe tired, and choose one small step you could clear for that person now, such as finding the right page or writing the first line.</a:t>
            </a:r>
          </a:p>
          <a:p>
            <a:pPr>
              <a:defRPr sz="2400" b="0">
                <a:solidFill>
                  <a:srgbClr val="5C4B51"/>
                </a:solidFill>
                <a:latin typeface="PT Sans"/>
              </a:defRPr>
            </a:pPr>
            <a:r>
              <a:t>3. If there is time, take that one step now, or write it as a short note to your later self on the corner of a page.</a:t>
            </a:r>
          </a:p>
          <a:p>
            <a:pPr>
              <a:defRPr sz="2400" b="0">
                <a:solidFill>
                  <a:srgbClr val="5C4B51"/>
                </a:solidFill>
                <a:latin typeface="PT Sans"/>
              </a:defRPr>
            </a:pPr>
            <a:r>
              <a:t>4. Leave everything else for later. One cleared step is enough to take with you.</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Joy · 4 min opener</a:t>
            </a:r>
          </a:p>
          <a:p>
            <a:pPr>
              <a:defRPr sz="3600" b="1">
                <a:solidFill>
                  <a:srgbClr val="171636"/>
                </a:solidFill>
                <a:latin typeface="Quicksand"/>
              </a:defRPr>
            </a:pPr>
            <a:r>
              <a:t>Let it land</a:t>
            </a:r>
          </a:p>
          <a:p>
            <a:pPr>
              <a:defRPr sz="2400" b="0">
                <a:solidFill>
                  <a:srgbClr val="5C4B51"/>
                </a:solidFill>
                <a:latin typeface="PT Sans"/>
              </a:defRPr>
            </a:pPr>
            <a:r>
              <a:t>1. Our attention can stay with a hard moment while a good one slips past, so today we will give one good moment a little more time.</a:t>
            </a:r>
          </a:p>
          <a:p>
            <a:pPr>
              <a:defRPr sz="2400" b="0">
                <a:solidFill>
                  <a:srgbClr val="5C4B51"/>
                </a:solidFill>
                <a:latin typeface="PT Sans"/>
              </a:defRPr>
            </a:pPr>
            <a:r>
              <a:t>2. Bring to mind something from the last day or two, such as a song, a joke or the sun on your face while you waited for the bus.</a:t>
            </a:r>
          </a:p>
          <a:p>
            <a:pPr>
              <a:defRPr sz="2400" b="0">
                <a:solidFill>
                  <a:srgbClr val="5C4B51"/>
                </a:solidFill>
                <a:latin typeface="PT Sans"/>
              </a:defRPr>
            </a:pPr>
            <a:r>
              <a:t>3. Stay with the memory for three comfortable breaths. Recall where you were, what happened and how it felt.</a:t>
            </a:r>
          </a:p>
          <a:p>
            <a:pPr>
              <a:defRPr sz="2400" b="0">
                <a:solidFill>
                  <a:srgbClr val="5C4B51"/>
                </a:solidFill>
                <a:latin typeface="PT Sans"/>
              </a:defRPr>
            </a:pPr>
            <a:r>
              <a:t>4. When the time ends, let the memory go and notice what it was like to stay with it for a moment longer.</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Acknowledgement · 4 min opener</a:t>
            </a:r>
          </a:p>
          <a:p>
            <a:pPr>
              <a:defRPr sz="3600" b="1">
                <a:solidFill>
                  <a:srgbClr val="171636"/>
                </a:solidFill>
                <a:latin typeface="Quicksand"/>
              </a:defRPr>
            </a:pPr>
            <a:r>
              <a:t>What you saw them do</a:t>
            </a:r>
          </a:p>
          <a:p>
            <a:pPr>
              <a:defRPr sz="2400" b="0">
                <a:solidFill>
                  <a:srgbClr val="5C4B51"/>
                </a:solidFill>
                <a:latin typeface="PT Sans"/>
              </a:defRPr>
            </a:pPr>
            <a:r>
              <a:t>1. Before we start, think back over the last few days to something useful someone did that nobody thanked them for.</a:t>
            </a:r>
          </a:p>
          <a:p>
            <a:pPr>
              <a:defRPr sz="2400" b="0">
                <a:solidFill>
                  <a:srgbClr val="5C4B51"/>
                </a:solidFill>
                <a:latin typeface="PT Sans"/>
              </a:defRPr>
            </a:pPr>
            <a:r>
              <a:t>2. It might be small, such as someone holding a door, tidying up after a group task or explaining something twice without a sigh.</a:t>
            </a:r>
          </a:p>
          <a:p>
            <a:pPr>
              <a:defRPr sz="2400" b="0">
                <a:solidFill>
                  <a:srgbClr val="5C4B51"/>
                </a:solidFill>
                <a:latin typeface="PT Sans"/>
              </a:defRPr>
            </a:pPr>
            <a:r>
              <a:t>3. Choose one of those moments and notice what it made easier for other people.</a:t>
            </a:r>
          </a:p>
          <a:p>
            <a:pPr>
              <a:defRPr sz="2400" b="0">
                <a:solidFill>
                  <a:srgbClr val="5C4B51"/>
                </a:solidFill>
                <a:latin typeface="PT Sans"/>
              </a:defRPr>
            </a:pPr>
            <a:r>
              <a:t>4. If you would like to, find a moment later to tell that person you noticed. Keeping it to yourself is fine too.</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Sense-making · 4 min opener</a:t>
            </a:r>
          </a:p>
          <a:p>
            <a:pPr>
              <a:defRPr sz="3600" b="1">
                <a:solidFill>
                  <a:srgbClr val="171636"/>
                </a:solidFill>
                <a:latin typeface="Quicksand"/>
              </a:defRPr>
            </a:pPr>
            <a:r>
              <a:t>First attempts</a:t>
            </a:r>
          </a:p>
          <a:p>
            <a:pPr>
              <a:defRPr sz="2400" b="0">
                <a:solidFill>
                  <a:srgbClr val="5C4B51"/>
                </a:solidFill>
                <a:latin typeface="PT Sans"/>
              </a:defRPr>
            </a:pPr>
            <a:r>
              <a:t>1. Think back to one attempt this year that did not go as you hoped, perhaps a mark, a try-out or a plan that changed.</a:t>
            </a:r>
          </a:p>
          <a:p>
            <a:pPr>
              <a:defRPr sz="2400" b="0">
                <a:solidFill>
                  <a:srgbClr val="5C4B51"/>
                </a:solidFill>
                <a:latin typeface="PT Sans"/>
              </a:defRPr>
            </a:pPr>
            <a:r>
              <a:t>2. Ask yourself quietly what you know now because you made that attempt, and what you might choose differently another time.</a:t>
            </a:r>
          </a:p>
          <a:p>
            <a:pPr>
              <a:defRPr sz="2400" b="0">
                <a:solidFill>
                  <a:srgbClr val="5C4B51"/>
                </a:solidFill>
                <a:latin typeface="PT Sans"/>
              </a:defRPr>
            </a:pPr>
            <a:r>
              <a:t>3. An attempt that did not work can still give you information, even while the disappointment or the cost is real.</a:t>
            </a:r>
          </a:p>
          <a:p>
            <a:pPr>
              <a:defRPr sz="2400" b="0">
                <a:solidFill>
                  <a:srgbClr val="5C4B51"/>
                </a:solidFill>
                <a:latin typeface="PT Sans"/>
              </a:defRPr>
            </a:pPr>
            <a:r>
              <a:t>4. You do not need to share the memory or turn it into a good story. Just notice whether the question changes how you hold it.</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web.jpg"/>
          <p:cNvPicPr>
            <a:picLocks noChangeAspect="1"/>
          </p:cNvPicPr>
          <p:nvPr/>
        </p:nvPicPr>
        <p:blipFill>
          <a:blip r:embed="rId2"/>
          <a:stretch>
            <a:fillRect/>
          </a:stretch>
        </p:blipFill>
        <p:spPr>
          <a:xfrm>
            <a:off x="0" y="0"/>
            <a:ext cx="6858000" cy="6858000"/>
          </a:xfrm>
          <a:prstGeom prst="rect">
            <a:avLst/>
          </a:prstGeom>
        </p:spPr>
      </p:pic>
      <p:sp>
        <p:nvSpPr>
          <p:cNvPr id="3" name="Rectangle 2"/>
          <p:cNvSpPr/>
          <p:nvPr/>
        </p:nvSpPr>
        <p:spPr>
          <a:xfrm>
            <a:off x="6858000" y="0"/>
            <a:ext cx="54864"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223760" y="457200"/>
            <a:ext cx="4663440" cy="6035040"/>
          </a:xfrm>
          <a:prstGeom prst="rect">
            <a:avLst/>
          </a:prstGeom>
          <a:noFill/>
        </p:spPr>
        <p:txBody>
          <a:bodyPr wrap="square">
            <a:spAutoFit/>
          </a:bodyPr>
          <a:lstStyle/>
          <a:p>
            <a:pPr>
              <a:defRPr sz="1600" b="1">
                <a:solidFill>
                  <a:srgbClr val="F36D62"/>
                </a:solidFill>
                <a:latin typeface="Quicksand"/>
              </a:defRPr>
            </a:pPr>
            <a:r>
              <a:t>Commitment · 5 min closer</a:t>
            </a:r>
          </a:p>
          <a:p>
            <a:pPr>
              <a:defRPr sz="3600" b="1">
                <a:solidFill>
                  <a:srgbClr val="171636"/>
                </a:solidFill>
                <a:latin typeface="Quicksand"/>
              </a:defRPr>
            </a:pPr>
            <a:r>
              <a:t>Carrying it forward</a:t>
            </a:r>
          </a:p>
          <a:p>
            <a:pPr>
              <a:defRPr sz="2400" b="0">
                <a:solidFill>
                  <a:srgbClr val="5C4B51"/>
                </a:solidFill>
                <a:latin typeface="PT Sans"/>
              </a:defRPr>
            </a:pPr>
            <a:r>
              <a:t>1. These are our last five minutes together this year. Look back and find one moment you are glad happened, however small.</a:t>
            </a:r>
          </a:p>
          <a:p>
            <a:pPr>
              <a:defRPr sz="2400" b="0">
                <a:solidFill>
                  <a:srgbClr val="5C4B51"/>
                </a:solidFill>
                <a:latin typeface="PT Sans"/>
              </a:defRPr>
            </a:pPr>
            <a:r>
              <a:t>2. Choose one thing from the year you would like to carry into the summer, such as a habit, a friendship or words that stayed with you.</a:t>
            </a:r>
          </a:p>
          <a:p>
            <a:pPr>
              <a:defRPr sz="2400" b="0">
                <a:solidFill>
                  <a:srgbClr val="5C4B51"/>
                </a:solidFill>
                <a:latin typeface="PT Sans"/>
              </a:defRPr>
            </a:pPr>
            <a:r>
              <a:t>3. A few volunteers can finish the sentence "I am taking... with me," while the rest of us listen without replying. Passing is always fine.</a:t>
            </a:r>
          </a:p>
          <a:p>
            <a:pPr>
              <a:defRPr sz="2400" b="0">
                <a:solidFill>
                  <a:srgbClr val="5C4B51"/>
                </a:solidFill>
                <a:latin typeface="PT Sans"/>
              </a:defRPr>
            </a:pPr>
            <a:r>
              <a:t>4. The difficult and unfinished parts of the year can travel with you too. There is no need to resolve them before we leave.</a:t>
            </a:r>
          </a:p>
          <a:p>
            <a:pPr>
              <a:defRPr sz="2400" b="0">
                <a:solidFill>
                  <a:srgbClr val="5C4B51"/>
                </a:solidFill>
                <a:latin typeface="PT Sans"/>
              </a:defRPr>
            </a:pPr>
            <a:r>
              <a:t>5. Thank you for the days we have begun together. I hope the summer makes room for the rest you need.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